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9" r:id="rId2"/>
    <p:sldId id="298" r:id="rId3"/>
    <p:sldId id="269" r:id="rId4"/>
    <p:sldId id="315" r:id="rId5"/>
    <p:sldId id="303" r:id="rId6"/>
    <p:sldId id="313" r:id="rId7"/>
    <p:sldId id="314" r:id="rId8"/>
    <p:sldId id="272" r:id="rId9"/>
    <p:sldId id="273" r:id="rId10"/>
    <p:sldId id="274" r:id="rId11"/>
    <p:sldId id="275" r:id="rId12"/>
    <p:sldId id="276" r:id="rId13"/>
    <p:sldId id="277" r:id="rId14"/>
    <p:sldId id="279" r:id="rId15"/>
    <p:sldId id="280" r:id="rId16"/>
    <p:sldId id="281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5" r:id="rId29"/>
    <p:sldId id="296" r:id="rId30"/>
    <p:sldId id="297" r:id="rId31"/>
    <p:sldId id="305" r:id="rId32"/>
    <p:sldId id="306" r:id="rId33"/>
    <p:sldId id="304" r:id="rId34"/>
    <p:sldId id="307" r:id="rId35"/>
    <p:sldId id="308" r:id="rId36"/>
    <p:sldId id="309" r:id="rId37"/>
    <p:sldId id="310" r:id="rId38"/>
    <p:sldId id="311" r:id="rId39"/>
    <p:sldId id="278" r:id="rId40"/>
    <p:sldId id="294" r:id="rId41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FFCC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2" y="-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5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A6D7-6092-4801-BF42-DE9C5A4810EC}" type="datetimeFigureOut">
              <a:rPr lang="pt-BR" smtClean="0"/>
              <a:t>07/11/2018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9D960-CE64-42C0-A79A-DE4340EA7EC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9892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8C19D-4FF3-4AF7-85FB-3B3518FFABFF}" type="datetimeFigureOut">
              <a:rPr lang="pt-BR" smtClean="0"/>
              <a:t>07/11/2018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ABEA2-383B-439E-9219-B9B6CBD5E1E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3140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ABEA2-383B-439E-9219-B9B6CBD5E1E3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379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9679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821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635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6086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half">
  <p:cSld name="Blank half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11307445" y="62315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58" name="Shape 58" descr="paint_transparent1.png"/>
          <p:cNvPicPr preferRelativeResize="0"/>
          <p:nvPr/>
        </p:nvPicPr>
        <p:blipFill rotWithShape="1">
          <a:blip r:embed="rId3">
            <a:alphaModFix/>
          </a:blip>
          <a:srcRect l="27161"/>
          <a:stretch/>
        </p:blipFill>
        <p:spPr>
          <a:xfrm>
            <a:off x="0" y="0"/>
            <a:ext cx="8880736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2728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Shape 30" descr="paint_transparent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609600" y="1798633"/>
            <a:ext cx="73484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09600" y="2949100"/>
            <a:ext cx="3566800" cy="3517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40256">
              <a:spcBef>
                <a:spcPts val="800"/>
              </a:spcBef>
              <a:spcAft>
                <a:spcPts val="0"/>
              </a:spcAft>
              <a:buSzPts val="1600"/>
              <a:buChar char="×"/>
              <a:defRPr sz="2133"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×"/>
              <a:defRPr sz="2133"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×"/>
              <a:defRPr sz="2133"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×"/>
              <a:defRPr sz="2133"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391208" y="2949100"/>
            <a:ext cx="3566800" cy="3517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40256">
              <a:spcBef>
                <a:spcPts val="800"/>
              </a:spcBef>
              <a:spcAft>
                <a:spcPts val="0"/>
              </a:spcAft>
              <a:buSzPts val="1600"/>
              <a:buChar char="×"/>
              <a:defRPr sz="2133"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×"/>
              <a:defRPr sz="2133"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×"/>
              <a:defRPr sz="2133"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×"/>
              <a:defRPr sz="2133"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2133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11307445" y="62315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414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248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628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80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853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150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326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854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406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F688F-F597-4D5B-9BA9-D97D7F8CC08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740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1</a:t>
            </a:fld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17282" y="1365337"/>
            <a:ext cx="6525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DIÁLOGO  PÚBLICO EM EDUCAÇÃO</a:t>
            </a:r>
          </a:p>
        </p:txBody>
      </p:sp>
      <p:sp>
        <p:nvSpPr>
          <p:cNvPr id="4" name="Retângulo 3"/>
          <p:cNvSpPr/>
          <p:nvPr/>
        </p:nvSpPr>
        <p:spPr>
          <a:xfrm rot="10800000" flipV="1">
            <a:off x="413357" y="3887101"/>
            <a:ext cx="83548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PLANO NACIONAL DE </a:t>
            </a:r>
            <a:r>
              <a:rPr lang="pt-BR" sz="36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EDUCAÇÃO :</a:t>
            </a:r>
          </a:p>
          <a:p>
            <a:pPr algn="ctr"/>
            <a:r>
              <a:rPr lang="pt-BR" sz="36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Avanços e desafios</a:t>
            </a:r>
            <a:endParaRPr lang="pt-BR" sz="3600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34977" y="5708315"/>
            <a:ext cx="4990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Bahnschrift Light Condensed" panose="020B0502040204020203" pitchFamily="34" charset="0"/>
              </a:rPr>
              <a:t>Profa. Clélia Brandão Alvarenga Craveiro</a:t>
            </a:r>
            <a:endParaRPr lang="pt-BR" sz="2800" b="1" i="1" dirty="0"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269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Percentual da população de 4 a 5 anos que frequenta a escola/creche.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8038" y="1825625"/>
            <a:ext cx="9975761" cy="435133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evolução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do indicador de cobertura escolar da população de 4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5 a nos no período de 2004-2016, evidenciando um crescimento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contínuo,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embora 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meta estabelecida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para 2016 de universalização não tenha se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concretizado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alcance da meta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exigiria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que cerca de 450 mil crianças entre 4 e 5 anos de idade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fossem incluídas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pré-escola.</a:t>
            </a:r>
          </a:p>
          <a:p>
            <a:pPr algn="just">
              <a:lnSpc>
                <a:spcPct val="100000"/>
              </a:lnSpc>
            </a:pP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 projeções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indicam que, se a tendência de crescimento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 mantida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a meta será alcançada entre </a:t>
            </a:r>
            <a:r>
              <a:rPr lang="pt-BR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e 2020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2778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7730" y="991673"/>
            <a:ext cx="11006070" cy="563605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1-O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Brasil apresenta progressos em relação à cobertura da educação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infantil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para crianças de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0 a 3 anos e de 4 a 5 anos de idade no período de 2004 a 2016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 A cobertura para crianças de 0 a 3 anos apresenta tendência de crescimento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desigualdade entre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regiões, áreas urbana e rural, negros e brancos, pobres e ricos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3. O quadro da cobertura da educação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infantil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embora progressivo em relação à Meta 1,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sugere 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necessidade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políticas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estimular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os municípios a atenderem com prioridade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em creche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as crianças do grupo de renda mais baixa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4. Com relação à cobertura de 4 a 5 anos, observa-se redução da desigualdade em todas as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desagregações do indicador, à exceção do sexo, que não responde por diferenças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significativas na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taxa de cobertura para essa faixa etária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5. A Meta 1 de universalização da pré-escola para o ano de 2016 não foi alcançada. Contudo,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análise tendencial do </a:t>
            </a:r>
            <a:r>
              <a:rPr lang="pt-B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Indicador 1A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sugere que a meta poderá ser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atingida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entre 2018 e 2020,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uma vez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mantida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tendência observada no período de 2004 a 2016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838144" y="217799"/>
            <a:ext cx="53270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PRINCIPAIS CONCLUSÕES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953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A Meta 2 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 PNE) - UNIVERSALIZAÇÃO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do acesso ao 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ensino fundamental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de 9 anos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....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sua conclusão na idade recomendada para pelo menos 95% dos alunos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até o final da vigência do plano (2024). </a:t>
            </a: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pt-B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DOIS INDICADORES: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pt-BR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Indicador 2A: Percentual da população de 6 a 14 anos que frequenta ou que já </a:t>
            </a:r>
            <a:r>
              <a:rPr lang="pt-BR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concluiu o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ensino fundamental (taxa de escolarização líquida ajustada).</a:t>
            </a:r>
            <a:r>
              <a:rPr lang="pt-BR" i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– Indicador 2B: Percentual da população de 16 anos com pelo menos o ensino </a:t>
            </a:r>
            <a:r>
              <a:rPr lang="pt-BR" i="1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fundamental concluído.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0258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7577" y="875763"/>
            <a:ext cx="11096223" cy="530120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Brasil alcançou a marca de 97,8% das crianças de 6 a 14 anos na escola em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2017 tendo praticamente universalizado.</a:t>
            </a:r>
          </a:p>
          <a:p>
            <a:pPr algn="just">
              <a:lnSpc>
                <a:spcPct val="10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Observa-se que, no período de 2004 a 2017, há duas tendências: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primeira,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crescimento mais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rápido, ocorreu entre 2004 e 2012;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segunda, de crescimento menos vigoroso,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ocorreu a partir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2012.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matrícula aos 6 anos tornou-se obrigatória no Brasil com a Lei nº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11.274,de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06 de fevereiro de 2006, com prazo para que os municípios, os estados e o Distrito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Federal tornassem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lei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efetiva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2010, 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poderia explicar o crescimento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mais rápido.</a:t>
            </a:r>
          </a:p>
          <a:p>
            <a:pPr algn="just">
              <a:lnSpc>
                <a:spcPct val="100000"/>
              </a:lnSpc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Mesmo com esse avanço, no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ensino fundamental,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há 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conjunto de cerca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600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mil crianças de 6 a 14 anos que se encontram fora da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escola.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5759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População de 16 anos com pelo menos o Ensino Fundamental concluído</a:t>
            </a:r>
            <a:endParaRPr lang="pt-BR" sz="3200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9701" y="1690689"/>
            <a:ext cx="10684099" cy="44862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4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Indicador </a:t>
            </a:r>
            <a:r>
              <a:rPr lang="pt-BR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2B: </a:t>
            </a:r>
            <a:r>
              <a:rPr lang="pt-BR" sz="24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</a:t>
            </a:r>
            <a:r>
              <a:rPr lang="pt-BR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95% até 2024. </a:t>
            </a:r>
            <a:endParaRPr lang="pt-BR" sz="2400" b="1" i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Trajetória 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crescimento do indicador, alcançando 76% em 2017, segundo a Pnad-c2. 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redução no ritmo de crescimento do indicador como medido pela Pnad-c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partir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2012,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 indicação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retomada em 2017.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meta ser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atingida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2024 será preciso que este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indicador cresça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média 2,7 p.p. ao ano.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década (2004-2015), a variação foi em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média 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1,9 p.p. ao ano (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estimada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pela Pnad anual)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Destaque : período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2012-2017,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média de 1,5 p.p.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ao ano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estimado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pela Pnad-c), o que é insuficiente para que a meta seja alcançada no prazo previsto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2460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7882" y="1030310"/>
            <a:ext cx="10534919" cy="490685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1-A última década, apresenta contínuo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progresso no acesso ao ensino fundamental da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população de 6 a 14 anos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idade, com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taxas de variação menores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partir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2012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2. As desigualdades regionais mostram tendência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redução, 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diferenças entre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área rural e urbana, de raça/cor e de renda, ainda que esta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última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tenha entrado,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partir de 2012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em uma trajetória quase estacionária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Quanto à conclusão na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idade “certa” (d/i/s)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os dados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apontam um índice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76% em 2017, quando a meta estabelece o índice de 95% para 2024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Para a meta de conclusão na idade recomendada ser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atingida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2024, será preciso que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esse indicador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cresça em média 2,7 p.p. ao ano nos próximos 7 anos.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período </a:t>
            </a:r>
            <a:r>
              <a:rPr lang="pt-BR" sz="2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2012-2017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taxa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crescimento foi de 1,5 p.p. ao ano (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Pnad-c), o que é insuficiente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 que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meta seja alcançada no prazo previsto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83346" y="206063"/>
            <a:ext cx="87447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PRINCIPAIS 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CONCLUSÕES</a:t>
            </a:r>
            <a:endParaRPr lang="pt-BR" sz="3200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5683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518" y="631065"/>
            <a:ext cx="10877282" cy="535271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5. As desigualdades no indicador de conclusão na idade recomendada apresentam tendência de queda, com menor intensidade a partir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2012. Exceção 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desigualdade entre meninos e meninas, que permanece constante no período de 2012 a 2017, com vantagem para as meninas.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6. O desafio da universalização do ensino fundamental de 9 anos só começará a se concretizar de fato com a elevação da taxa de concluintes na idade recomendada para um índice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próximo ao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da meta estabelecida pelo PNE (95%).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ritmo atual de melhoria do </a:t>
            </a:r>
            <a:r>
              <a:rPr lang="pt-BR" sz="2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Indicador 2B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está aquém do que seria necessário para que o País alcance em 2024 a sua meta. </a:t>
            </a:r>
          </a:p>
          <a:p>
            <a:pPr algn="just">
              <a:lnSpc>
                <a:spcPct val="10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Cabe à política educacional, observar as estratégias traçadas no PNE, focar nas causas do baixo progresso e buscar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para gerar avanços mais robustos nos próximos anos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07435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A Meta 3 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PNE a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universalização do atendimento</a:t>
            </a:r>
            <a:b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</a:b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escolar à população de 15 a 17 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anos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8859592" cy="435133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Aferição  </a:t>
            </a:r>
            <a:r>
              <a:rPr lang="pt-BR" sz="6200" dirty="0">
                <a:latin typeface="Arial" panose="020B0604020202020204" pitchFamily="34" charset="0"/>
                <a:cs typeface="Arial" panose="020B0604020202020204" pitchFamily="34" charset="0"/>
              </a:rPr>
              <a:t>base </a:t>
            </a:r>
            <a:r>
              <a:rPr lang="pt-BR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dois indicadores: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Indicador </a:t>
            </a:r>
            <a:r>
              <a:rPr lang="pt-BR" sz="6200" dirty="0">
                <a:latin typeface="Arial" panose="020B0604020202020204" pitchFamily="34" charset="0"/>
                <a:cs typeface="Arial" panose="020B0604020202020204" pitchFamily="34" charset="0"/>
              </a:rPr>
              <a:t>3A: Percentual da população de 15 a 17 anos que frequenta a escola ou já concluiu </a:t>
            </a:r>
            <a:r>
              <a:rPr lang="pt-BR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a educação básica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6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</a:t>
            </a:r>
            <a:r>
              <a:rPr lang="pt-BR" sz="62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100% de cobertura dessa população até 2016. </a:t>
            </a:r>
            <a:endParaRPr lang="pt-BR" sz="6200" b="1" i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6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6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6200" dirty="0">
                <a:latin typeface="Arial" panose="020B0604020202020204" pitchFamily="34" charset="0"/>
                <a:cs typeface="Arial" panose="020B0604020202020204" pitchFamily="34" charset="0"/>
              </a:rPr>
              <a:t>Indicador 3B: Percentual da população de 15 a 17 anos que frequenta o ensino </a:t>
            </a:r>
            <a:r>
              <a:rPr lang="pt-BR" sz="6200" dirty="0" smtClean="0">
                <a:latin typeface="Arial" panose="020B0604020202020204" pitchFamily="34" charset="0"/>
                <a:cs typeface="Arial" panose="020B0604020202020204" pitchFamily="34" charset="0"/>
              </a:rPr>
              <a:t>médio ou </a:t>
            </a:r>
            <a:r>
              <a:rPr lang="pt-BR" sz="6200" dirty="0">
                <a:latin typeface="Arial" panose="020B0604020202020204" pitchFamily="34" charset="0"/>
                <a:cs typeface="Arial" panose="020B0604020202020204" pitchFamily="34" charset="0"/>
              </a:rPr>
              <a:t>possui educação básica completa. </a:t>
            </a:r>
            <a:endParaRPr lang="pt-BR" sz="6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62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Meta: 85% de matrícula líquida no ensino médio até 2024</a:t>
            </a:r>
            <a:r>
              <a:rPr lang="pt-BR" sz="62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sz="29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9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900" b="1" i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6880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9397" y="759854"/>
            <a:ext cx="10864403" cy="541710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atendimento escolar da população de 15 a 17 anos de idade apresenta uma trajetória de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crescimento no período analisado, embora a meta de universalização no ano de 2016 não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tenha sido alcançada.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Brasil avançou em cinco anos (2012-2017) 2,2 pontos percentuais (p.p.)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conforme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estimativa (Pnad-c),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um ritmo de crescimento médio aproximado de 0,4 p.p. ao ano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Segundo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esta pesquisa, em 2017, a cobertura escolar foi de 91,3% desse grupo etário, ou seja,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cerca de </a:t>
            </a:r>
            <a:r>
              <a:rPr lang="pt-BR" sz="2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900 mil adolescentes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estão fora da escola e não concluíram a </a:t>
            </a:r>
            <a:r>
              <a:rPr lang="pt-BR" sz="2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educação básica</a:t>
            </a:r>
            <a:r>
              <a:rPr lang="pt-BR" sz="20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Ressalta-se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que esses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adolescentes frequentaram a escola e se </a:t>
            </a:r>
            <a:r>
              <a:rPr lang="pt-BR" sz="2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evadiram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em algum momento da trajetória escolar.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0" algn="just">
              <a:lnSpc>
                <a:spcPct val="100000"/>
              </a:lnSpc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RELATÓRIO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CICLO  DE MONITORAMENTO DAS METAS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 PLANO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NACIONAL DE EDUCAÇÃO –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2018.p.60)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8386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9549" y="115911"/>
            <a:ext cx="10774251" cy="1275008"/>
          </a:xfrm>
        </p:spPr>
        <p:txBody>
          <a:bodyPr>
            <a:normAutofit fontScale="90000"/>
          </a:bodyPr>
          <a:lstStyle/>
          <a:p>
            <a:pPr algn="just"/>
            <a:r>
              <a:rPr lang="pt-BR" dirty="0" smtClean="0"/>
              <a:t> </a:t>
            </a:r>
            <a: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Meta 3 </a:t>
            </a:r>
            <a:r>
              <a:rPr lang="pt-BR" sz="3600" b="1" i="1" dirty="0" smtClean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- integrar </a:t>
            </a:r>
            <a: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a adequação idade-ano escolar estabelecendo que, pelo menos, 85% dos </a:t>
            </a:r>
            <a:r>
              <a:rPr lang="pt-BR" sz="3600" b="1" i="1" dirty="0" smtClean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adolescentes dessa </a:t>
            </a:r>
            <a: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faixa etária estejam matriculados no ensino médio.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3487" y="1690688"/>
            <a:ext cx="11243257" cy="480824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Consideram-se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para o cálculo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 indicador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os adolescentes de 15 a 17 anos que estejam frequentando o ensino médio;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não frequentam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escola, mas já concluíram a educação básica; ou estejam estudando em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níveis superiores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ao médio.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Desse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modo, o </a:t>
            </a:r>
            <a:r>
              <a:rPr lang="pt-BR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Indicador 3B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expressa a taxa líquida de matrícula no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ensino médio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ajustada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evolução desse indicador no período de 2004 a 2017,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considerando 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duas pesquisas do IBGE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utilizadas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neste relatório (Pnad anual e Pnad-c).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Brasil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alcançou em 2017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marca de 70% dos adolescentes de 15 a 17 anos de idade matriculados no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ensino médio ou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que haviam concluído essa etapa de ensino. Uma análise da tendência no período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2004 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2015 (com base na Pnad anual) mostra um crescimento médio de 1,57 p.p. ao ano. Caso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essa tendência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se mantenha, o Brasil alcançaria em 2024 a marca de 81%, portanto abaixo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meta estabelecida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85%.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Contudo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ao analisar a tendência no período de 2012 a 2017 (com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base na Pnad-c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), o crescimento médio do indicador foi menor (1,24 p.p. ao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ano)seguindo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esse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mesmo ritmo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o Brasil em 2024 alcançaria a marca de 79% para o Indicador 3B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Os próximos sete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anos serão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decisivos para acelerar o ritmo de crescimento desse indicador, de modo que a meta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 85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% seja alcançada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248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5307" y="329783"/>
            <a:ext cx="9348162" cy="22153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t-BR" sz="3200" b="1" i="1" dirty="0">
                <a:latin typeface="Baskerville Old Face" panose="02020602080505020303" pitchFamily="18" charset="0"/>
              </a:rPr>
              <a:t>O Plano anterior (Lei n. 10.172/01), que deveria expirar em janeiro deste ano (2011), fundamenta-se na Constituição de 1988, que diz, no artigo 214, que “a lei estabelecerá o plano nacional de educação”. </a:t>
            </a:r>
          </a:p>
        </p:txBody>
      </p:sp>
      <p:sp>
        <p:nvSpPr>
          <p:cNvPr id="5" name="Retângulo 4"/>
          <p:cNvSpPr/>
          <p:nvPr/>
        </p:nvSpPr>
        <p:spPr>
          <a:xfrm>
            <a:off x="1813810" y="3894243"/>
            <a:ext cx="103781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i="1" dirty="0">
                <a:latin typeface="Baskerville Old Face" panose="02020602080505020303" pitchFamily="18" charset="0"/>
              </a:rPr>
              <a:t>Emenda Constitucional n. </a:t>
            </a:r>
            <a:r>
              <a:rPr lang="pt-BR" sz="2800" b="1" i="1" dirty="0" smtClean="0">
                <a:latin typeface="Baskerville Old Face" panose="02020602080505020303" pitchFamily="18" charset="0"/>
              </a:rPr>
              <a:t>59/09 </a:t>
            </a:r>
            <a:r>
              <a:rPr lang="pt-BR" sz="2800" b="1" i="1" dirty="0">
                <a:latin typeface="Baskerville Old Face" panose="02020602080505020303" pitchFamily="18" charset="0"/>
              </a:rPr>
              <a:t>altera a redação original </a:t>
            </a:r>
            <a:r>
              <a:rPr lang="pt-BR" sz="2800" b="1" i="1" dirty="0" smtClean="0">
                <a:latin typeface="Baskerville Old Face" panose="02020602080505020303" pitchFamily="18" charset="0"/>
              </a:rPr>
              <a:t>do artigo </a:t>
            </a:r>
            <a:r>
              <a:rPr lang="pt-BR" sz="2800" b="1" i="1" dirty="0">
                <a:latin typeface="Baskerville Old Face" panose="02020602080505020303" pitchFamily="18" charset="0"/>
              </a:rPr>
              <a:t>214 </a:t>
            </a:r>
            <a:r>
              <a:rPr lang="pt-BR" sz="2800" b="1" i="1" dirty="0" smtClean="0">
                <a:latin typeface="Baskerville Old Face" panose="02020602080505020303" pitchFamily="18" charset="0"/>
              </a:rPr>
              <a:t>estabelece </a:t>
            </a:r>
            <a:r>
              <a:rPr lang="pt-BR" sz="2800" b="1" i="1" dirty="0">
                <a:latin typeface="Baskerville Old Face" panose="02020602080505020303" pitchFamily="18" charset="0"/>
              </a:rPr>
              <a:t>a exigência de </a:t>
            </a:r>
            <a:r>
              <a:rPr lang="pt-BR" sz="2800" b="1" i="1" dirty="0" smtClean="0">
                <a:latin typeface="Baskerville Old Face" panose="02020602080505020303" pitchFamily="18" charset="0"/>
              </a:rPr>
              <a:t>um PNE </a:t>
            </a:r>
            <a:r>
              <a:rPr lang="pt-BR" sz="2800" b="1" i="1" dirty="0">
                <a:latin typeface="Baskerville Old Face" panose="02020602080505020303" pitchFamily="18" charset="0"/>
              </a:rPr>
              <a:t>“de duração decenal, com o objetivo de articular o sistema </a:t>
            </a:r>
            <a:r>
              <a:rPr lang="pt-BR" sz="2800" b="1" i="1" dirty="0" smtClean="0">
                <a:latin typeface="Baskerville Old Face" panose="02020602080505020303" pitchFamily="18" charset="0"/>
              </a:rPr>
              <a:t>nacional de </a:t>
            </a:r>
            <a:r>
              <a:rPr lang="pt-BR" sz="2800" b="1" i="1" dirty="0">
                <a:latin typeface="Baskerville Old Face" panose="02020602080505020303" pitchFamily="18" charset="0"/>
              </a:rPr>
              <a:t>educação em regime de colaboração por meio de ações integradas </a:t>
            </a:r>
            <a:r>
              <a:rPr lang="pt-BR" sz="2800" b="1" i="1" dirty="0" smtClean="0">
                <a:latin typeface="Baskerville Old Face" panose="02020602080505020303" pitchFamily="18" charset="0"/>
              </a:rPr>
              <a:t>dos poderes </a:t>
            </a:r>
            <a:r>
              <a:rPr lang="pt-BR" sz="2800" b="1" i="1" dirty="0">
                <a:latin typeface="Baskerville Old Face" panose="02020602080505020303" pitchFamily="18" charset="0"/>
              </a:rPr>
              <a:t>públicos das diferentes esferas federativas”.</a:t>
            </a:r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97982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1821" y="669701"/>
            <a:ext cx="11101588" cy="597579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1-O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atendimento escolar da população de 15 a 17 anos de idade apresenta uma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trajetória 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crescimento no período analisado, chegando a 91,3% em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2017.Meta de universalização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do atendimento dessa população até o ano de 2016 prevista no PNE não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foi alcançada.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2. O desafio da Meta 3 quanto à universalização do atendimento dos adolescentes de 15 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17 anos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recai sobre a evasão escolar. Cerca de 900 mil adolescentes que estão fora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não concluíram o ensino médio foram matriculados no início de sua trajetória escolar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na idade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adequada, mas sofreram percalços nessa trajetória que os impediram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permanecer até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conclusão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3. A um ritmo de crescimento de apenas 0,4 pontos percentuais ao ano, o Indicador 3A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não deverá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passar de 94% em 2024, portanto, aquém ainda do que a Meta 3 estabeleceu para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 ano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2016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4. Há diferenças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significativas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na frequência à escola dos adolescentes de 15 a 17 anos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segundo sua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cor/raça e renda familiar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Enquanto 93,2% dos adolescentes autodeclarados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brancos frequentavam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escola em 2017, eram 90,2% os autodeclarados negros que o faziam.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Entre 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25% mais ricos, 94,9% frequentavam ou haviam concluído a educação básica até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2015 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entre os 25% mais pobres, apenas 80,7%. As diferenças relacionadas à renda e raça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não apresentaram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redução no período mais recente, havendo risco de permanecerem até 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fim da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vigência do PNE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748048" y="0"/>
            <a:ext cx="97224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PRINCIPAIS CONCLUSÕES </a:t>
            </a:r>
            <a:br>
              <a:rPr lang="pt-BR" sz="3200" i="1" dirty="0">
                <a:solidFill>
                  <a:srgbClr val="0000FF"/>
                </a:solidFill>
                <a:latin typeface="Baskerville Old Face" panose="02020602080505020303" pitchFamily="18" charset="0"/>
              </a:rPr>
            </a:br>
            <a:endParaRPr lang="pt-BR" sz="3200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66092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7577" y="307549"/>
            <a:ext cx="10954555" cy="597090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5. Em 2017, a matrícula líquida ajustada no ensino médio de adolescentes de 15 a 17 anos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foi 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70,1%, estando ainda distante da meta de 85%. O ritmo de crescimento médio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desse indicador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sofreu uma queda de 1,57 p.p. para 1,24 p.p. ao ano, quando se comparam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os períodos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2004 a 2015 e 2012 a 2017.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Até 2024,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Brasil chegará, no máximo, ao patamar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 80%.caso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não se aumente o esforço de combate à </a:t>
            </a:r>
            <a:r>
              <a:rPr lang="pt-BR" sz="2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evasão e repetência escolar</a:t>
            </a:r>
            <a:r>
              <a:rPr lang="pt-BR" sz="20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6. As desigualdades regionais, de sexo, local de residência, cor/raça e renda são acentuadas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 indicador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matrícula líquida ajustada,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refletindo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diferenças de oportunidade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sucesso na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trajetória escolar entre grupos sociais e regiões.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Nordeste, em 2017, apenas 62,7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 dos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jovens de 15 a 17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anos estavam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no ensino médio ou já 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haviam concluído, no Sudeste esse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indicador chega a 77,7%.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meninos com 65,2% de taxa de matrícula líquida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ajustada estão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em desvantagem em relação às meninas, com 75,2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Desigualdade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ainda, segundo dados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2015 entre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adolescentes que residem em áreas rurais (58,9%) em relação aos que residem em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áreas urbanas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(72,2%);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negros (65,2%) em relação aos brancos (78,1%);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25% mais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pobres (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53,3%) em relação aos 25% mais ricos (88,4%),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9175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3487" y="141668"/>
            <a:ext cx="10877283" cy="1120462"/>
          </a:xfrm>
        </p:spPr>
        <p:txBody>
          <a:bodyPr>
            <a:noAutofit/>
          </a:bodyPr>
          <a:lstStyle/>
          <a:p>
            <a:pPr algn="ctr"/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/>
            </a:r>
            <a:b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</a:b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Meta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4 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PNE ,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universalização do acesso à educação básica e ao atendimento educacional especializado </a:t>
            </a:r>
            <a:b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</a:br>
            <a:endParaRPr lang="pt-BR" sz="3200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3488" y="1455313"/>
            <a:ext cx="10354614" cy="472165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Para  alunos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com deficiência, transtornos globais do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desenvolvimento (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TGD) e altas habilidades ou superdotação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idade escolar.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Pautado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pela educação inclusiva, 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PNE estabelece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que o atendimento educacional para essa população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ocorra preferencialmente na </a:t>
            </a:r>
            <a:r>
              <a:rPr lang="pt-BR" sz="1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 regular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ensino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Dois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indicadores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monitorar a evolução da Meta 4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 Indicador </a:t>
            </a:r>
            <a:r>
              <a:rPr lang="pt-BR" sz="1800" i="1" dirty="0">
                <a:latin typeface="Arial" panose="020B0604020202020204" pitchFamily="34" charset="0"/>
                <a:cs typeface="Arial" panose="020B0604020202020204" pitchFamily="34" charset="0"/>
              </a:rPr>
              <a:t>4A: Percentual da população de 4 a 17 anos de idade com deficiência que</a:t>
            </a:r>
            <a:br>
              <a:rPr lang="pt-BR" sz="1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i="1" dirty="0">
                <a:latin typeface="Arial" panose="020B0604020202020204" pitchFamily="34" charset="0"/>
                <a:cs typeface="Arial" panose="020B0604020202020204" pitchFamily="34" charset="0"/>
              </a:rPr>
              <a:t>frequenta a escola.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Meta: 100% de cobertura até 2024</a:t>
            </a:r>
            <a:endParaRPr lang="pt-BR" sz="1800" b="1" i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1800" i="1" dirty="0">
                <a:latin typeface="Arial" panose="020B0604020202020204" pitchFamily="34" charset="0"/>
                <a:cs typeface="Arial" panose="020B0604020202020204" pitchFamily="34" charset="0"/>
              </a:rPr>
              <a:t>Indicador 4B: Percentual de alunos de 4 a 17 anos de idade com deficiência, TGD e </a:t>
            </a:r>
            <a:r>
              <a:rPr lang="pt-BR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altas habilidades </a:t>
            </a:r>
            <a:r>
              <a:rPr lang="pt-BR" sz="1800" i="1" dirty="0">
                <a:latin typeface="Arial" panose="020B0604020202020204" pitchFamily="34" charset="0"/>
                <a:cs typeface="Arial" panose="020B0604020202020204" pitchFamily="34" charset="0"/>
              </a:rPr>
              <a:t>ou superdotação que estudam em classes comuns da educação básica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72893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8789"/>
            <a:ext cx="6373969" cy="643943"/>
          </a:xfrm>
        </p:spPr>
        <p:txBody>
          <a:bodyPr>
            <a:normAutofit fontScale="90000"/>
          </a:bodyPr>
          <a:lstStyle/>
          <a:p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/>
            </a:r>
            <a:b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</a:b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PRINCIPAIS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CONCLUSÕES</a:t>
            </a:r>
            <a:b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</a:br>
            <a:endParaRPr lang="pt-BR" sz="3200" i="1" dirty="0">
              <a:solidFill>
                <a:srgbClr val="0000FF"/>
              </a:solidFill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6214" y="772732"/>
            <a:ext cx="10496282" cy="573109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. Um total de 897.116 (82,5%) crianças e adolescentes com deficiência, em idade escolar,</a:t>
            </a:r>
            <a:b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frequentavam a creche ou escola em 2010,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quantitativo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ainda distante da universalização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do acesso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à educação básica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2. Em termos de acesso escolar de pessoas com deficiência havia, em 2010, variabilidade entre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as grandes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regiões, encontrando-se o Centro-Oeste com o maior número (85,3%) e o Norte,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com o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menor (77,9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%).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3. A maior desigualdade entre as unidades da Federação no percentual de matrículas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de pessoas com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deficiência na educação básica, em 2010, se deu entre o Distrito Federal (90,4%) e 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o Amazonas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(75,5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%).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. Em 2010, o acesso à educação básica da população correspondente ao grupo dos 25% mais</a:t>
            </a:r>
            <a:b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pobres (81,4%) era inferior em 8,3 p.p. em relação aos 25% mais ricos (89,7%), apontando que</a:t>
            </a:r>
            <a:b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a renda domiciliar </a:t>
            </a:r>
            <a:r>
              <a:rPr lang="pt-BR" sz="7200" i="1" dirty="0">
                <a:latin typeface="Arial" panose="020B0604020202020204" pitchFamily="34" charset="0"/>
                <a:cs typeface="Arial" panose="020B0604020202020204" pitchFamily="34" charset="0"/>
              </a:rPr>
              <a:t>per capita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influencia a escolarização da população com deficiência.</a:t>
            </a:r>
            <a:b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5. Quanto à raça/cor, os menores percentuais de matrículas de pessoas com deficiência na</a:t>
            </a:r>
            <a:b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educação básica eram apresentados pelas categorias indígena (70,3%) e negra – preta e parda</a:t>
            </a:r>
            <a:b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– (82,0%) e os maiores, pelas categorias amarela (85,5%) e branca (83,2%), em 2010</a:t>
            </a:r>
            <a:r>
              <a:rPr lang="pt-B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2027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4851" y="412126"/>
            <a:ext cx="11423560" cy="616897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6. O percentual de alunos que são público-alvo da educação especial em classes comuns aumentou consideravelmente no período de 2009 a 2017 – 21,8 p.p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Houve um aumento de alunos que compõem o público-alvo da educação especial em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classes comuns em todas as grandes regiões e UFs entre 2009 e 2011, chegando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atingir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aproximadamente 40,0 p.p. no Espírito Santo e em Pernambuco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Os percentuais de acesso às classes comuns do ensino regular referentes ao público-alvo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da educação especial eram superiores, em 2017, na área rural (99,1%) em relação à urbana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(89,8%), embora tenha havido, nessa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última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crescimento de 23,1 p.p. ao longo do período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Em 2017, o percentual de alunos que são público-alvo da educação especial em classes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comuns aumentou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todas as redes,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atingindo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97,4% nas estaduais, 96,6% nas municipais, 82,1%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nas federais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 47,6% nas privadas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Entre os alunos que faziam parte do público-alvo da educação especial, em 2017, o sexo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feminino (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91,1%) registrava maior cobertura de atendimento educacional em classes comuns em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relação ao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sexo masculino (90,4%).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Indígenas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 negros também apresentavam maiores percentuais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 classes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comuns em 2017 (93,6 e 93,0%,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respectivamente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) em comparação a amarelos 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brancos (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89,6% e 87,7%,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respectivamente).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07562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1217" y="365125"/>
            <a:ext cx="10632583" cy="96139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A Meta 5 PNE garantir que os alunos 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estejam alfabetizados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até o final do 3º ano do ensino fundamental.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3639" y="2060620"/>
            <a:ext cx="10890161" cy="411634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monitoramento da meta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são considerados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os resultados da Avaliação Nacional da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Alfabetização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(ANA), criada pelo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Inep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2013 no âmbito do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Sistema 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Avaliação da Educação Básica (SAEB), com 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aferir os níveis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alfabetização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letramento em língua portuguesa 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alfabetização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matemática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das crianças regularmente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matriculadas no 3º ano do ensino fundamental, fase final do ciclo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alfabetização,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bem como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verificar as condições das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instituições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ensino às quais estão vinculadas (Brasil. Inep, 2013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2015c).(2014- 2016)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5232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3639" y="0"/>
            <a:ext cx="10722735" cy="858367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i="1" dirty="0" smtClean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/>
            </a:r>
            <a:br>
              <a:rPr lang="pt-BR" b="1" i="1" dirty="0" smtClean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</a:br>
            <a:r>
              <a:rPr lang="pt-BR" b="1" i="1" dirty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P</a:t>
            </a:r>
            <a:r>
              <a:rPr lang="pt-BR" b="1" i="1" dirty="0" smtClean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RINCIPAIS </a:t>
            </a:r>
            <a:r>
              <a:rPr lang="pt-BR" b="1" i="1" dirty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CONCLUSÕES</a:t>
            </a:r>
            <a:br>
              <a:rPr lang="pt-BR" b="1" i="1" dirty="0">
                <a:solidFill>
                  <a:srgbClr val="0000FF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7730" y="991673"/>
            <a:ext cx="11289405" cy="511291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1-À proficiência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em leitura, constata-se, em nível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nacional, cerca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2/3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dos alunos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do 3º ano do ensino fundamental se concentram nos níveis 2 e 3 da escala nas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duas edições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da ANA (2014 e 2016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), com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ligeira melhora em 2016, expressa pelo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aumento 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2,0 p.p. no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quantitativo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alunos posicionados no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nível4.Cerca 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 dos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alunos se encontram no nível mais baixo da escala (Nível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1)mais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50% dos alunos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 concentram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nos níveis 1 e 2 nas duas edições consideradas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 Nas regiões Norte e Nordeste, há maior percentual de alunos posicionados no nível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mais baixo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da escala de leitura: cerca de 30% dos estudantes, chegando 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atingir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mais de 40%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em alguns estados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é expressivo o percentual de alunos nesse nível nas escolas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área rural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(cerca de 35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3.A rede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municipal apresenta o maior percentual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alunos (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24% em 2014 e 23% em 2016) posicionados no nível mais baixo da escala de leitura. Somando os alunos cuja proficiência se localiza nos níveis 1 e 2, chega-se a aproximadamente 58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 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rede municipal e 47% na rede estadual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4.À proficiência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em escrita, observa-se que o nível 4 da escala é o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maior concentração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estudantes para o Brasil (aproximadamente 57%) nas duas edições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ANA 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nível 1, há pouco mais de 10% dos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estudantes. 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regiões Norte e Nordeste, esse percentual é maior: passa de 20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%,chegando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atingir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em 2016, pouco mais de 30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 para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os estados do Amapá, Alagoas e Sergipe. Para os estudantes matriculados em escolas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 área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rural, esse percentual ficou em torno de 20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86276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186" y="103032"/>
            <a:ext cx="10509160" cy="63621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5. Quanto à proficiência em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matemática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em nível nacional nas duas edições da ANA, a maior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concentração de estudantes aparece no nível 2 da escala, com pouco mais de 30% dos estudantes.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níveis 1 e 4 da escala (extremos) têm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quantitativo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similar de alunos em cada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um deles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(aproximadamente 25%), indicando expressiva desigualdade de aprendizagem nessa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área do conhecimento.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as regiões Norte e Nordeste, o percentual de alunos no nível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 passa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35% e, em alguns de seus estados, ultrapassa 40%.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escolas da área rural,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esse percentual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é um pouco superior a 35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 Com relação à dependência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administrativa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os menores resultados foram observados na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rede municipal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, nas três áreas do conhecimento avaliadas. Tais resultados são preocupantes na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medida em que os municípios são os maiores responsáveis pela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alfabetização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crianças.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As redes estaduais, que também respondem por parte da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alfabetização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nos anos iniciais do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ensino fundamental, apresentaram desempenho médio superior aos resultados das redes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municipais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 De forma geral, os resultados observados para 2014 e 2016 ficaram próximos, inclusive nas</a:t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várias desagregações analisadas, demonstrando certa estagnação no desempenho dos alunos do 3º ano do ensino fundamental avaliados pela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ANA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pt-BR" sz="1800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41252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A Meta 6 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PNE ampliar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a oferta da Educação 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em Tempo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Integral (ETI),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5003" y="1690688"/>
            <a:ext cx="11178862" cy="448627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Prevendo 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aumento do tempo de permanência dos estudantes na escola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ou em atividades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escolares, de forma a oferecer, até o final da vigência do plano, esse atendimento a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pelo menos 25% dos alunos dos estabelecimentos públicos de ensino da educação básica em,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mínimo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50% das escolas públicas.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intenção de monitorar a meta, foram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desenvolvidos dois indicadores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os quais passaram por um processo de reformulação, em comparação aos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utilizados no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Relatório do 1º Ciclo de Monitoramento das Metas do PNE – Biênio 2014-2016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buscando aprimorar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conceito e tornar mais claro o que os indicadores realmente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objetivam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monitorar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São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eles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– Indicador 6A: Percentual de alunos da educação básica pública que pertencem ao</a:t>
            </a:r>
            <a:b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público alvo da ETI e que estão em jornada de tempo integral</a:t>
            </a:r>
            <a:r>
              <a:rPr lang="pt-B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– Indicador 6B: Percentual de escolas públicas da educação básica que possuem, pelo</a:t>
            </a:r>
            <a:b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menos, 25% dos alunos do público alvo da ETI em jornada de tempo integral.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02307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518" y="154546"/>
            <a:ext cx="10877283" cy="6022417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</a:pPr>
            <a:r>
              <a:rPr lang="pt-BR" sz="1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7- PNE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foca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melhoria da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qualidade da </a:t>
            </a:r>
            <a:r>
              <a:rPr lang="pt-BR" sz="1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educação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propondo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 aumento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gradativo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do Índice de Desenvolvimento da Educação Básica (Ideb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).Ideb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é um indicador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sintético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criado em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2007,Inep,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publicado bienalmente e composto por duas dimensões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 qualidade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: a taxa média de aprovação na etapa de ensino e o desempenho dos estudantes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nas avaliações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nacionais do Sistema de Avaliação da Educação Básica (Saeb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pt-BR" sz="1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–PNE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tem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gerais a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redução </a:t>
            </a:r>
            <a:r>
              <a:rPr lang="pt-BR" sz="1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desigualdades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a ampliação da escolaridade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da população entre 18 e 29 anos de idade até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 ano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2024. Os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específicos se voltam para os grupos que registram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historicamente menores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percentuais de acesso à escolarização: os mais pobres, os negros e os residentes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nas áreas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rurais e nas regiões de menor escolaridade. As estratégias para alcançar tais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são ações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de correção de fluxo, programas de educação de jovens e adultos, exames de </a:t>
            </a:r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certificação, ampliação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da oferta de educação profissional e ações de busca ativa de jovens fora da escola.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pt-BR" sz="1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9 - PNE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tem como objetivos: (i) </a:t>
            </a: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elevar a taxa de alfabetização da população com 15 anos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ou mais, alcançando 93,5% até 2015 e garantindo a erradicação do analfabetismo absoluto até o final da vigência do Plano; e (ii) reduzir em 50% a taxa de analfabetismo funcional, até 2024. </a:t>
            </a:r>
            <a:endParaRPr 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pt-BR" sz="18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10 - 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estabelece que, no mínimo, 25% das matrículas da educação de jovens e adultos (EJA) sejam ofertadas de forma integrada à educação profissional tecnológica (EPT). A meta articula-se aos esforços de ampliação da escolarização de jovens e adultos – objeto das Metas 8 e 9 – e da universalização da educação básica, qualificando a oferta de educação para esse público ao integrá-la à educação profissional, de modo a proporcionar condições mais favoráveis à inserção no mundo do trabalho.</a:t>
            </a:r>
          </a:p>
          <a:p>
            <a:pPr algn="just">
              <a:lnSpc>
                <a:spcPct val="120000"/>
              </a:lnSpc>
            </a:pP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29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66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6262" y="0"/>
            <a:ext cx="10284853" cy="251493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100" dirty="0" smtClean="0">
                <a:latin typeface="Baskerville Old Face" panose="02020602080505020303" pitchFamily="18" charset="0"/>
              </a:rPr>
              <a:t/>
            </a:r>
            <a:br>
              <a:rPr lang="pt-BR" sz="3100" dirty="0" smtClean="0">
                <a:latin typeface="Baskerville Old Face" panose="02020602080505020303" pitchFamily="18" charset="0"/>
              </a:rPr>
            </a:br>
            <a:r>
              <a:rPr lang="pt-BR" sz="3600" i="1" dirty="0" smtClean="0">
                <a:latin typeface="Baskerville Old Face" panose="02020602080505020303" pitchFamily="18" charset="0"/>
              </a:rPr>
              <a:t>A </a:t>
            </a:r>
            <a:r>
              <a:rPr lang="pt-BR" sz="3600" i="1" dirty="0">
                <a:latin typeface="Baskerville Old Face" panose="02020602080505020303" pitchFamily="18" charset="0"/>
              </a:rPr>
              <a:t>elaboração de um novo </a:t>
            </a:r>
            <a:r>
              <a:rPr lang="pt-BR" sz="3600" i="1" dirty="0" smtClean="0">
                <a:latin typeface="Baskerville Old Face" panose="02020602080505020303" pitchFamily="18" charset="0"/>
              </a:rPr>
              <a:t>Plano, a </a:t>
            </a:r>
            <a:r>
              <a:rPr lang="pt-BR" sz="3600" i="1" dirty="0">
                <a:latin typeface="Baskerville Old Face" panose="02020602080505020303" pitchFamily="18" charset="0"/>
              </a:rPr>
              <a:t>vigorar a partir de 2011, preservadas aquelas virtudes, incidirá no mesmo equívoco </a:t>
            </a:r>
            <a:r>
              <a:rPr lang="pt-BR" sz="3600" i="1" dirty="0" smtClean="0">
                <a:latin typeface="Baskerville Old Face" panose="02020602080505020303" pitchFamily="18" charset="0"/>
              </a:rPr>
              <a:t>se não </a:t>
            </a:r>
            <a:r>
              <a:rPr lang="pt-BR" sz="3600" i="1" dirty="0">
                <a:latin typeface="Baskerville Old Face" panose="02020602080505020303" pitchFamily="18" charset="0"/>
              </a:rPr>
              <a:t>contar com </a:t>
            </a:r>
            <a:r>
              <a:rPr lang="pt-BR" sz="3600" i="1" dirty="0" smtClean="0">
                <a:latin typeface="Baskerville Old Face" panose="02020602080505020303" pitchFamily="18" charset="0"/>
              </a:rPr>
              <a:t>financiamento </a:t>
            </a:r>
            <a:r>
              <a:rPr lang="pt-BR" sz="3600" i="1" dirty="0">
                <a:latin typeface="Baskerville Old Face" panose="02020602080505020303" pitchFamily="18" charset="0"/>
              </a:rPr>
              <a:t>adequado e com a instalação do regime de colaboração. </a:t>
            </a:r>
            <a:r>
              <a:rPr lang="pt-BR" sz="3600" i="1" dirty="0" smtClean="0">
                <a:latin typeface="Baskerville Old Face" panose="02020602080505020303" pitchFamily="18" charset="0"/>
              </a:rPr>
              <a:t>Jamil Cury.</a:t>
            </a:r>
            <a:r>
              <a:rPr lang="pt-BR" sz="3600" i="1" dirty="0">
                <a:latin typeface="Baskerville Old Face" panose="02020602080505020303" pitchFamily="18" charset="0"/>
              </a:rPr>
              <a:t/>
            </a:r>
            <a:br>
              <a:rPr lang="pt-BR" sz="3600" i="1" dirty="0">
                <a:latin typeface="Baskerville Old Face" panose="02020602080505020303" pitchFamily="18" charset="0"/>
              </a:rPr>
            </a:br>
            <a:endParaRPr lang="pt-BR" sz="3600" i="1" dirty="0">
              <a:latin typeface="Baskerville Old Face" panose="02020602080505020303" pitchFamily="18" charset="0"/>
            </a:endParaRPr>
          </a:p>
        </p:txBody>
      </p:sp>
      <p:sp>
        <p:nvSpPr>
          <p:cNvPr id="3" name="Seta para baixo 2"/>
          <p:cNvSpPr/>
          <p:nvPr/>
        </p:nvSpPr>
        <p:spPr>
          <a:xfrm>
            <a:off x="4775951" y="2328120"/>
            <a:ext cx="896756" cy="1467806"/>
          </a:xfrm>
          <a:prstGeom prst="down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108203" y="3581932"/>
            <a:ext cx="91290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Baskerville Old Face" panose="02020602080505020303" pitchFamily="18" charset="0"/>
              </a:rPr>
              <a:t>PLANO NACIONAL DE EDUCAÇÃO - Lei nº 13.005, de 25 de junho de 2014</a:t>
            </a:r>
            <a:r>
              <a:rPr lang="pt-BR" sz="2800" dirty="0" smtClean="0">
                <a:latin typeface="Baskerville Old Face" panose="02020602080505020303" pitchFamily="18" charset="0"/>
              </a:rPr>
              <a:t>.</a:t>
            </a:r>
          </a:p>
          <a:p>
            <a:pPr algn="ctr"/>
            <a:r>
              <a:rPr lang="pt-BR" sz="2800" dirty="0" smtClean="0">
                <a:latin typeface="Baskerville Old Face" panose="02020602080505020303" pitchFamily="18" charset="0"/>
              </a:rPr>
              <a:t> Define 10 </a:t>
            </a:r>
            <a:r>
              <a:rPr lang="pt-BR" sz="2800" dirty="0">
                <a:latin typeface="Baskerville Old Face" panose="02020602080505020303" pitchFamily="18" charset="0"/>
              </a:rPr>
              <a:t>diretrizes, que devem guiar a educação brasileira nesta </a:t>
            </a:r>
            <a:r>
              <a:rPr lang="pt-BR" sz="2800" dirty="0" smtClean="0">
                <a:latin typeface="Baskerville Old Face" panose="02020602080505020303" pitchFamily="18" charset="0"/>
              </a:rPr>
              <a:t>década</a:t>
            </a:r>
            <a:r>
              <a:rPr lang="pt-BR" sz="2800" dirty="0">
                <a:latin typeface="Baskerville Old Face" panose="02020602080505020303" pitchFamily="18" charset="0"/>
              </a:rPr>
              <a:t>.</a:t>
            </a:r>
            <a:r>
              <a:rPr lang="pt-BR" sz="2800" dirty="0" smtClean="0">
                <a:latin typeface="Baskerville Old Face" panose="02020602080505020303" pitchFamily="18" charset="0"/>
              </a:rPr>
              <a:t> Estabelece 20 </a:t>
            </a:r>
            <a:r>
              <a:rPr lang="pt-BR" sz="2800" dirty="0">
                <a:latin typeface="Baskerville Old Face" panose="02020602080505020303" pitchFamily="18" charset="0"/>
              </a:rPr>
              <a:t>metas a serem cumpridas no prazo de sua vigência</a:t>
            </a:r>
            <a:r>
              <a:rPr lang="pt-BR" sz="2800" dirty="0" smtClean="0">
                <a:latin typeface="Baskerville Old Face" panose="02020602080505020303" pitchFamily="18" charset="0"/>
              </a:rPr>
              <a:t>.</a:t>
            </a:r>
          </a:p>
          <a:p>
            <a:pPr algn="ctr"/>
            <a:endParaRPr lang="pt-BR" sz="2800" dirty="0">
              <a:latin typeface="Baskerville Old Face" panose="02020602080505020303" pitchFamily="18" charset="0"/>
            </a:endParaRP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19333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7578" y="193183"/>
            <a:ext cx="11018950" cy="615610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1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11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propõe triplicar o número de matrículas de educação profissional técnica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 nível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médio observado no início da vigência do PNE (1.602.946, em 20131), alcançando portanto,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 total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de 4.808.838 até 2024, o que significa uma expansão necessária de 3.205.892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 matrículas para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o alcance da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meta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</a:t>
            </a:r>
            <a:r>
              <a:rPr lang="pt-BR" sz="1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15-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tem por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assegurar que todos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os professores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da educação básica possuam formação específica de nível superior,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obtida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curso de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licenciatura na área de conhecimento em que atuam, por meio de uma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política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nacional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 formação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dos profissionais da educação em regime de colaboração entre a União, os estados,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 Distrito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Federal e os municípios. 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</a:t>
            </a:r>
            <a:r>
              <a:rPr lang="pt-BR" sz="16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é constituída por dois objetivos centrais: o primeiro é formar em nível de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pós-graduação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50% dos professores da educação básica, até o último ano de vigência do Plano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Nacional de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Educação (PNE); o segundo visa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garantir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 formação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continuada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 todos os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profissionais da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educação básica em sua área de atuação, considerando as necessidades, demandas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 contextualizações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dos sistemas de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ensino.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</a:t>
            </a:r>
            <a:r>
              <a:rPr lang="pt-BR" sz="1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17-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focaliza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 valorização dos profissionais do magistério das redes públicas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 educação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básica, prevendo equiparar seu rendimento médio ao dos demais profissionais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com escolaridade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equivalente. 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6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18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  implantação dos planos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 carreira e remuneração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(PCR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19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assegurar, no âmbito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das escolas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públicas, condições para a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efetivação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da gestão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democrática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da educação, associada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 critérios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técnicos de mérito e desempenho e à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participação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da comunidade no processo de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escolha de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gestores escolares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6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</a:t>
            </a:r>
            <a:r>
              <a:rPr lang="pt-BR" sz="1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20-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gasto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público em educação e em educação pública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em proporção ao PIB Indicador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20A: Gasto público em educação pública em proporção ao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PIB. Meta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: Gasto público em educação pública de 7,0% do PIB até 2019 e 10% do PIB até 2024Indicador 20B: Gasto público em educação em proporção ao PIB.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/>
              <a:t/>
            </a:r>
            <a:br>
              <a:rPr lang="pt-BR" sz="1400" dirty="0"/>
            </a:br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0013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31</a:t>
            </a:fld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838200" y="3726974"/>
          <a:ext cx="10515600" cy="274320"/>
        </p:xfrm>
        <a:graphic>
          <a:graphicData uri="http://schemas.openxmlformats.org/drawingml/2006/table">
            <a:tbl>
              <a:tblPr/>
              <a:tblGrid>
                <a:gridCol w="5257800"/>
                <a:gridCol w="5257800"/>
              </a:tblGrid>
              <a:tr h="0">
                <a:tc>
                  <a:txBody>
                    <a:bodyPr/>
                    <a:lstStyle/>
                    <a:p>
                      <a:r>
                        <a:rPr lang="pt-BR" dirty="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189973" y="206666"/>
            <a:ext cx="913147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Baskerville Old Face" panose="02020602080505020303" pitchFamily="18" charset="0"/>
                <a:cs typeface="Arial" panose="020B0604020202020204" pitchFamily="34" charset="0"/>
              </a:rPr>
              <a:t>LEI Nº 13.005, DE 25 DE JUNHO DE 2014.</a:t>
            </a:r>
            <a:r>
              <a:rPr lang="pt-BR" sz="2800" b="1" dirty="0">
                <a:solidFill>
                  <a:srgbClr val="000080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 </a:t>
            </a:r>
            <a:r>
              <a:rPr lang="pt-BR" sz="2800" b="1" dirty="0" smtClean="0">
                <a:solidFill>
                  <a:srgbClr val="000080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/>
            </a:r>
            <a:br>
              <a:rPr lang="pt-BR" sz="2800" b="1" dirty="0" smtClean="0">
                <a:solidFill>
                  <a:srgbClr val="000080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</a:br>
            <a:r>
              <a:rPr lang="pt-BR" sz="2800" b="1" dirty="0" smtClean="0">
                <a:solidFill>
                  <a:srgbClr val="000080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Aprova </a:t>
            </a:r>
            <a:r>
              <a:rPr lang="pt-BR" sz="2800" b="1" dirty="0">
                <a:solidFill>
                  <a:srgbClr val="000080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o Plano Nacional de Educação - PNE e dá outras providência</a:t>
            </a: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askerville Old Face" panose="02020602080505020303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82898" y="1595021"/>
            <a:ext cx="889930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Baskerville Old Face" panose="02020602080505020303" pitchFamily="18" charset="0"/>
              </a:rPr>
              <a:t>Art. 2o  São diretrizes do PNE:</a:t>
            </a:r>
          </a:p>
          <a:p>
            <a:pPr algn="just"/>
            <a:endParaRPr lang="pt-BR" sz="2400" dirty="0">
              <a:latin typeface="Baskerville Old Face" panose="02020602080505020303" pitchFamily="18" charset="0"/>
            </a:endParaRPr>
          </a:p>
          <a:p>
            <a:pPr algn="just"/>
            <a:r>
              <a:rPr lang="pt-BR" sz="2400" dirty="0">
                <a:latin typeface="Baskerville Old Face" panose="02020602080505020303" pitchFamily="18" charset="0"/>
              </a:rPr>
              <a:t>I - erradicação do analfabetismo;</a:t>
            </a:r>
          </a:p>
          <a:p>
            <a:pPr algn="just"/>
            <a:endParaRPr lang="pt-BR" sz="2400" dirty="0">
              <a:latin typeface="Baskerville Old Face" panose="02020602080505020303" pitchFamily="18" charset="0"/>
            </a:endParaRPr>
          </a:p>
          <a:p>
            <a:pPr algn="just"/>
            <a:r>
              <a:rPr lang="pt-BR" sz="2400" dirty="0">
                <a:latin typeface="Baskerville Old Face" panose="02020602080505020303" pitchFamily="18" charset="0"/>
              </a:rPr>
              <a:t>II - universalização do atendimento escolar;</a:t>
            </a:r>
          </a:p>
          <a:p>
            <a:pPr algn="just"/>
            <a:endParaRPr lang="pt-BR" sz="2400" dirty="0">
              <a:latin typeface="Baskerville Old Face" panose="02020602080505020303" pitchFamily="18" charset="0"/>
            </a:endParaRPr>
          </a:p>
          <a:p>
            <a:pPr algn="just"/>
            <a:r>
              <a:rPr lang="pt-BR" sz="2400" dirty="0">
                <a:latin typeface="Baskerville Old Face" panose="02020602080505020303" pitchFamily="18" charset="0"/>
              </a:rPr>
              <a:t>III - superação das desigualdades educacionais, com ênfase na promoção da cidadania e na erradicação de todas as formas de discriminação;</a:t>
            </a:r>
          </a:p>
          <a:p>
            <a:pPr algn="just"/>
            <a:endParaRPr lang="pt-BR" sz="2400" dirty="0">
              <a:latin typeface="Baskerville Old Face" panose="02020602080505020303" pitchFamily="18" charset="0"/>
            </a:endParaRPr>
          </a:p>
          <a:p>
            <a:pPr algn="just"/>
            <a:r>
              <a:rPr lang="pt-BR" sz="2400" dirty="0">
                <a:latin typeface="Baskerville Old Face" panose="02020602080505020303" pitchFamily="18" charset="0"/>
              </a:rPr>
              <a:t>IV - melhoria da qualidade da educação; V - formação para o trabalho e para a cidadania, com ênfase nos valores morais e éticos em que se fundamenta a sociedade;</a:t>
            </a:r>
          </a:p>
          <a:p>
            <a:pPr algn="just"/>
            <a:endParaRPr lang="pt-BR" sz="24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0977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32</a:t>
            </a:fld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838200" y="218941"/>
            <a:ext cx="1008308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>
              <a:latin typeface="Baskerville Old Face" panose="02020602080505020303" pitchFamily="18" charset="0"/>
            </a:endParaRPr>
          </a:p>
          <a:p>
            <a:r>
              <a:rPr lang="pt-BR" sz="2400" dirty="0">
                <a:latin typeface="Baskerville Old Face" panose="02020602080505020303" pitchFamily="18" charset="0"/>
              </a:rPr>
              <a:t>V - formação para o trabalho e para a cidadania, com ênfase nos valores morais e éticos em que se fundamenta a sociedade;</a:t>
            </a:r>
          </a:p>
          <a:p>
            <a:endParaRPr lang="pt-BR" sz="2400" dirty="0">
              <a:latin typeface="Baskerville Old Face" panose="02020602080505020303" pitchFamily="18" charset="0"/>
            </a:endParaRPr>
          </a:p>
          <a:p>
            <a:r>
              <a:rPr lang="pt-BR" sz="2400" dirty="0">
                <a:latin typeface="Baskerville Old Face" panose="02020602080505020303" pitchFamily="18" charset="0"/>
              </a:rPr>
              <a:t>VI - promoção do princípio da gestão democrática da educação pública;</a:t>
            </a:r>
          </a:p>
          <a:p>
            <a:endParaRPr lang="pt-BR" sz="2400" dirty="0">
              <a:latin typeface="Baskerville Old Face" panose="02020602080505020303" pitchFamily="18" charset="0"/>
            </a:endParaRPr>
          </a:p>
          <a:p>
            <a:r>
              <a:rPr lang="pt-BR" sz="2400" dirty="0">
                <a:latin typeface="Baskerville Old Face" panose="02020602080505020303" pitchFamily="18" charset="0"/>
              </a:rPr>
              <a:t>VII - promoção humanística, científica, cultural e tecnológica do País;</a:t>
            </a:r>
          </a:p>
          <a:p>
            <a:endParaRPr lang="pt-BR" sz="2400" dirty="0">
              <a:latin typeface="Baskerville Old Face" panose="02020602080505020303" pitchFamily="18" charset="0"/>
            </a:endParaRPr>
          </a:p>
          <a:p>
            <a:r>
              <a:rPr lang="pt-BR" sz="2400" dirty="0">
                <a:latin typeface="Baskerville Old Face" panose="02020602080505020303" pitchFamily="18" charset="0"/>
              </a:rPr>
              <a:t>VIII - estabelecimento de meta de aplicação de recursos públicos em educação como proporção do Produto Interno Bruto - PIB, que assegure atendimento às necessidades de expansão, com padrão de qualidade e equidade;</a:t>
            </a:r>
          </a:p>
          <a:p>
            <a:endParaRPr lang="pt-BR" sz="2400" dirty="0">
              <a:latin typeface="Baskerville Old Face" panose="02020602080505020303" pitchFamily="18" charset="0"/>
            </a:endParaRPr>
          </a:p>
          <a:p>
            <a:r>
              <a:rPr lang="pt-BR" sz="2400" dirty="0">
                <a:latin typeface="Baskerville Old Face" panose="02020602080505020303" pitchFamily="18" charset="0"/>
              </a:rPr>
              <a:t>IX - valorização dos (as) profissionais da educação;</a:t>
            </a:r>
          </a:p>
          <a:p>
            <a:endParaRPr lang="pt-BR" sz="2400" dirty="0">
              <a:latin typeface="Baskerville Old Face" panose="02020602080505020303" pitchFamily="18" charset="0"/>
            </a:endParaRPr>
          </a:p>
          <a:p>
            <a:r>
              <a:rPr lang="pt-BR" sz="2400" dirty="0">
                <a:latin typeface="Baskerville Old Face" panose="02020602080505020303" pitchFamily="18" charset="0"/>
              </a:rPr>
              <a:t>X - promoção dos princípios do respeito aos direitos humanos, à diversidade e à sustentabilidade socioambiental.</a:t>
            </a:r>
          </a:p>
        </p:txBody>
      </p:sp>
    </p:spTree>
    <p:extLst>
      <p:ext uri="{BB962C8B-B14F-4D97-AF65-F5344CB8AC3E}">
        <p14:creationId xmlns:p14="http://schemas.microsoft.com/office/powerpoint/2010/main" val="36557928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11307445" y="6231535"/>
            <a:ext cx="731600" cy="524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33</a:t>
            </a:fld>
            <a:endParaRPr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3396" y="0"/>
            <a:ext cx="2558603" cy="2572109"/>
          </a:xfrm>
          <a:prstGeom prst="rect">
            <a:avLst/>
          </a:prstGeom>
        </p:spPr>
      </p:pic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Profa.. Clélia Brandão Alvarenga Craveiro</a:t>
            </a:r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07321" cy="1325563"/>
          </a:xfrm>
        </p:spPr>
        <p:txBody>
          <a:bodyPr/>
          <a:lstStyle/>
          <a:p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   FINANCIAMENTO DA EDUCAÇÃO</a:t>
            </a:r>
            <a:r>
              <a:rPr lang="pt-BR" dirty="0">
                <a:latin typeface="Baskerville Old Face" panose="02020602080505020303" pitchFamily="18" charset="0"/>
              </a:rPr>
              <a:t/>
            </a:r>
            <a:br>
              <a:rPr lang="pt-BR" dirty="0">
                <a:latin typeface="Baskerville Old Face" panose="02020602080505020303" pitchFamily="18" charset="0"/>
              </a:rPr>
            </a:br>
            <a:endParaRPr lang="pt-BR" i="1" dirty="0">
              <a:latin typeface="Baskerville Old Face" panose="02020602080505020303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735168" y="1939903"/>
            <a:ext cx="90914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i="1" dirty="0" smtClean="0">
                <a:latin typeface="Baskerville Old Face" panose="02020602080505020303" pitchFamily="18" charset="0"/>
              </a:rPr>
              <a:t>Ampliação da </a:t>
            </a:r>
            <a:r>
              <a:rPr lang="pt-BR" sz="2800" b="1" i="1" dirty="0">
                <a:latin typeface="Baskerville Old Face" panose="02020602080505020303" pitchFamily="18" charset="0"/>
              </a:rPr>
              <a:t>oferta pública de educação </a:t>
            </a:r>
            <a:r>
              <a:rPr lang="pt-BR" sz="2800" b="1" i="1" dirty="0" smtClean="0">
                <a:latin typeface="Baskerville Old Face" panose="02020602080505020303" pitchFamily="18" charset="0"/>
              </a:rPr>
              <a:t>básica em </a:t>
            </a:r>
            <a:r>
              <a:rPr lang="pt-BR" sz="2800" b="1" i="1" dirty="0">
                <a:latin typeface="Baskerville Old Face" panose="02020602080505020303" pitchFamily="18" charset="0"/>
              </a:rPr>
              <a:t>patamar de qualidade, a efetivação do custo aluno qualidade (CAQ), o padrão nacional de qualidade (PNQ</a:t>
            </a:r>
            <a:r>
              <a:rPr lang="pt-BR" sz="2800" b="1" i="1" dirty="0" smtClean="0">
                <a:latin typeface="Baskerville Old Face" panose="02020602080505020303" pitchFamily="18" charset="0"/>
              </a:rPr>
              <a:t>).</a:t>
            </a:r>
          </a:p>
          <a:p>
            <a:r>
              <a:rPr lang="pt-BR" sz="2800" b="1" i="1" dirty="0" smtClean="0">
                <a:latin typeface="Baskerville Old Face" panose="02020602080505020303" pitchFamily="18" charset="0"/>
              </a:rPr>
              <a:t>Financiamento  </a:t>
            </a:r>
            <a:r>
              <a:rPr lang="pt-BR" sz="2800" b="1" i="1" dirty="0">
                <a:latin typeface="Baskerville Old Face" panose="02020602080505020303" pitchFamily="18" charset="0"/>
              </a:rPr>
              <a:t>para cumprimento das metas do PNE (</a:t>
            </a:r>
            <a:r>
              <a:rPr lang="pt-BR" sz="2800" b="1" i="1" dirty="0" smtClean="0">
                <a:latin typeface="Baskerville Old Face" panose="02020602080505020303" pitchFamily="18" charset="0"/>
              </a:rPr>
              <a:t> E.C </a:t>
            </a:r>
            <a:r>
              <a:rPr lang="pt-BR" sz="2800" b="1" i="1" dirty="0">
                <a:latin typeface="Baskerville Old Face" panose="02020602080505020303" pitchFamily="18" charset="0"/>
              </a:rPr>
              <a:t>95 permitirá a viabilização do PNE até 2024?</a:t>
            </a:r>
          </a:p>
          <a:p>
            <a:endParaRPr lang="pt-BR" sz="24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6059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PNE e os desafios para sua implementação com real valorização dos professores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34</a:t>
            </a:fld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2987899" y="2485623"/>
            <a:ext cx="78432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Baskerville Old Face" panose="02020602080505020303" pitchFamily="18" charset="0"/>
              </a:rPr>
              <a:t>O conjunto das metas PNE 2014-2024 dão novo alento à superação dos desafios históricos da educação no Brasil (universalidade, gratuidade e qualidade), restando o desafio de os gestores , atores elencados assumirem seus papéis. </a:t>
            </a:r>
          </a:p>
        </p:txBody>
      </p:sp>
    </p:spTree>
    <p:extLst>
      <p:ext uri="{BB962C8B-B14F-4D97-AF65-F5344CB8AC3E}">
        <p14:creationId xmlns:p14="http://schemas.microsoft.com/office/powerpoint/2010/main" val="28547326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/>
            </a:r>
            <a:br>
              <a:rPr lang="pt-BR" sz="40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</a:br>
            <a:r>
              <a:rPr lang="pt-BR" sz="40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AVALIAÇÃO INSTITUCIONAL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35</a:t>
            </a:fld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326523" y="2356834"/>
            <a:ext cx="86546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latin typeface="Baskerville Old Face" panose="02020602080505020303" pitchFamily="18" charset="0"/>
              </a:rPr>
              <a:t>Os indicadores de avaliação  institucional</a:t>
            </a:r>
            <a:r>
              <a:rPr lang="pt-BR" sz="2400" dirty="0">
                <a:latin typeface="Baskerville Old Face" panose="02020602080505020303" pitchFamily="18" charset="0"/>
              </a:rPr>
              <a:t>, </a:t>
            </a:r>
            <a:r>
              <a:rPr lang="pt-BR" sz="2400" dirty="0" smtClean="0">
                <a:latin typeface="Baskerville Old Face" panose="02020602080505020303" pitchFamily="18" charset="0"/>
              </a:rPr>
              <a:t>perfil </a:t>
            </a:r>
            <a:r>
              <a:rPr lang="pt-BR" sz="2400" dirty="0">
                <a:latin typeface="Baskerville Old Face" panose="02020602080505020303" pitchFamily="18" charset="0"/>
              </a:rPr>
              <a:t>do alunado e do corpo dos </a:t>
            </a:r>
            <a:r>
              <a:rPr lang="pt-BR" sz="2400" dirty="0" smtClean="0">
                <a:latin typeface="Baskerville Old Face" panose="02020602080505020303" pitchFamily="18" charset="0"/>
              </a:rPr>
              <a:t>profissionais </a:t>
            </a:r>
            <a:r>
              <a:rPr lang="pt-BR" sz="2400" dirty="0">
                <a:latin typeface="Baskerville Old Face" panose="02020602080505020303" pitchFamily="18" charset="0"/>
              </a:rPr>
              <a:t>da educação; a infraestrutura das escolas e os recursos pedagógicos disponíveis; os processos da gestão, </a:t>
            </a:r>
            <a:r>
              <a:rPr lang="pt-BR" sz="2400" dirty="0" smtClean="0">
                <a:latin typeface="Baskerville Old Face" panose="02020602080505020303" pitchFamily="18" charset="0"/>
              </a:rPr>
              <a:t>entre outros </a:t>
            </a:r>
            <a:r>
              <a:rPr lang="pt-BR" sz="2400" dirty="0">
                <a:latin typeface="Baskerville Old Face" panose="02020602080505020303" pitchFamily="18" charset="0"/>
              </a:rPr>
              <a:t>dados relevantes, bem como do cálculo do Indicador do Desenvolvimento </a:t>
            </a:r>
            <a:r>
              <a:rPr lang="pt-BR" sz="2400" dirty="0" smtClean="0">
                <a:latin typeface="Baskerville Old Face" panose="02020602080505020303" pitchFamily="18" charset="0"/>
              </a:rPr>
              <a:t>da Educação </a:t>
            </a:r>
            <a:r>
              <a:rPr lang="pt-BR" sz="2400" dirty="0">
                <a:latin typeface="Baskerville Old Face" panose="02020602080505020303" pitchFamily="18" charset="0"/>
              </a:rPr>
              <a:t>Básica – IDEB. (BRASIL, 2014, § 1º ao § 5º do artigo 11).</a:t>
            </a:r>
          </a:p>
        </p:txBody>
      </p:sp>
    </p:spTree>
    <p:extLst>
      <p:ext uri="{BB962C8B-B14F-4D97-AF65-F5344CB8AC3E}">
        <p14:creationId xmlns:p14="http://schemas.microsoft.com/office/powerpoint/2010/main" val="27734653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REGIME DE COLABORAÇÃO</a:t>
            </a:r>
            <a:endParaRPr lang="pt-BR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36</a:t>
            </a:fld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142998" y="1405617"/>
            <a:ext cx="883920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solidFill>
                  <a:srgbClr val="231F20"/>
                </a:solidFill>
                <a:latin typeface="Baskerville Old Face" panose="02020602080505020303" pitchFamily="18" charset="0"/>
              </a:rPr>
              <a:t>O PNE (2014-2024) preconiza a necessidade de a União, os Estados, </a:t>
            </a:r>
            <a:r>
              <a:rPr lang="pt-BR" sz="2800" dirty="0" smtClean="0">
                <a:solidFill>
                  <a:srgbClr val="231F20"/>
                </a:solidFill>
                <a:latin typeface="Baskerville Old Face" panose="02020602080505020303" pitchFamily="18" charset="0"/>
              </a:rPr>
              <a:t>o Distrito </a:t>
            </a:r>
            <a:r>
              <a:rPr lang="pt-BR" sz="2800" dirty="0">
                <a:solidFill>
                  <a:srgbClr val="231F20"/>
                </a:solidFill>
                <a:latin typeface="Baskerville Old Face" panose="02020602080505020303" pitchFamily="18" charset="0"/>
              </a:rPr>
              <a:t>Federal e os Municípios atuarem em regime de colaboração, visando ao alcance das metas do plano. (BRASIL, 2014, artigo 7º). </a:t>
            </a:r>
          </a:p>
          <a:p>
            <a:pPr algn="just"/>
            <a:endParaRPr lang="pt-BR" sz="2800" dirty="0" smtClean="0">
              <a:solidFill>
                <a:srgbClr val="231F20"/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pt-BR" sz="2800" dirty="0" smtClean="0">
                <a:solidFill>
                  <a:srgbClr val="231F20"/>
                </a:solidFill>
                <a:latin typeface="Baskerville Old Face" panose="02020602080505020303" pitchFamily="18" charset="0"/>
              </a:rPr>
              <a:t>Fortalecimento do </a:t>
            </a:r>
            <a:r>
              <a:rPr lang="pt-BR" sz="2800" dirty="0">
                <a:solidFill>
                  <a:srgbClr val="231F20"/>
                </a:solidFill>
                <a:latin typeface="Baskerville Old Face" panose="02020602080505020303" pitchFamily="18" charset="0"/>
              </a:rPr>
              <a:t>regime de colaboração entre os entes federados</a:t>
            </a:r>
            <a:endParaRPr lang="pt-BR" sz="2800" dirty="0" smtClean="0">
              <a:solidFill>
                <a:srgbClr val="231F20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pt-BR" sz="2800" dirty="0" smtClean="0">
                <a:latin typeface="Baskerville Old Face" panose="02020602080505020303" pitchFamily="18" charset="0"/>
              </a:rPr>
              <a:t> </a:t>
            </a:r>
            <a:r>
              <a:rPr lang="pt-BR" sz="2800" dirty="0">
                <a:latin typeface="Baskerville Old Face" panose="02020602080505020303" pitchFamily="18" charset="0"/>
              </a:rPr>
              <a:t/>
            </a:r>
            <a:br>
              <a:rPr lang="pt-BR" sz="2800" dirty="0">
                <a:latin typeface="Baskerville Old Face" panose="02020602080505020303" pitchFamily="18" charset="0"/>
              </a:rPr>
            </a:br>
            <a:endParaRPr lang="pt-BR" sz="28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504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GESTÃO DEMOCRÁTICA</a:t>
            </a:r>
            <a:endParaRPr lang="pt-BR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37</a:t>
            </a:fld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584101" y="2189408"/>
            <a:ext cx="81136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Baskerville Old Face" panose="02020602080505020303" pitchFamily="18" charset="0"/>
              </a:rPr>
              <a:t>Disciplinar a </a:t>
            </a:r>
            <a:r>
              <a:rPr lang="pt-BR" sz="2400" b="1" dirty="0">
                <a:latin typeface="Baskerville Old Face" panose="02020602080505020303" pitchFamily="18" charset="0"/>
              </a:rPr>
              <a:t>gestão democrática da educação pública nos</a:t>
            </a:r>
          </a:p>
          <a:p>
            <a:r>
              <a:rPr lang="pt-BR" sz="2400" b="1" dirty="0">
                <a:latin typeface="Baskerville Old Face" panose="02020602080505020303" pitchFamily="18" charset="0"/>
              </a:rPr>
              <a:t>respectivos âmbitos de atuação, adequando, quando for o caso, a legislação local </a:t>
            </a:r>
            <a:r>
              <a:rPr lang="pt-BR" sz="2400" b="1" dirty="0" smtClean="0">
                <a:latin typeface="Baskerville Old Face" panose="02020602080505020303" pitchFamily="18" charset="0"/>
              </a:rPr>
              <a:t>já adotada </a:t>
            </a:r>
            <a:r>
              <a:rPr lang="pt-BR" sz="2400" b="1" dirty="0">
                <a:latin typeface="Baskerville Old Face" panose="02020602080505020303" pitchFamily="18" charset="0"/>
              </a:rPr>
              <a:t>com essa </a:t>
            </a:r>
            <a:r>
              <a:rPr lang="pt-BR" sz="2400" b="1" dirty="0" smtClean="0">
                <a:latin typeface="Baskerville Old Face" panose="02020602080505020303" pitchFamily="18" charset="0"/>
              </a:rPr>
              <a:t>finalidade. </a:t>
            </a:r>
            <a:r>
              <a:rPr lang="pt-BR" sz="2400" b="1" dirty="0">
                <a:latin typeface="Baskerville Old Face" panose="02020602080505020303" pitchFamily="18" charset="0"/>
              </a:rPr>
              <a:t>(BRASIL, 2014, artigo 9º)</a:t>
            </a:r>
          </a:p>
        </p:txBody>
      </p:sp>
    </p:spTree>
    <p:extLst>
      <p:ext uri="{BB962C8B-B14F-4D97-AF65-F5344CB8AC3E}">
        <p14:creationId xmlns:p14="http://schemas.microsoft.com/office/powerpoint/2010/main" val="20556195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Acompanhamento</a:t>
            </a:r>
            <a:endParaRPr lang="pt-BR" sz="4000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38</a:t>
            </a:fld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352282" y="2039644"/>
            <a:ext cx="985233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>
                <a:latin typeface="Baskerville Old Face" panose="02020602080505020303" pitchFamily="18" charset="0"/>
              </a:rPr>
              <a:t>O PNE 2014-2024 estabelece no caput do artigo 5º a responsabilidade </a:t>
            </a:r>
            <a:r>
              <a:rPr lang="pt-BR" dirty="0" smtClean="0">
                <a:latin typeface="Baskerville Old Face" panose="02020602080505020303" pitchFamily="18" charset="0"/>
              </a:rPr>
              <a:t>quanto ao </a:t>
            </a:r>
            <a:r>
              <a:rPr lang="pt-BR" dirty="0">
                <a:latin typeface="Baskerville Old Face" panose="02020602080505020303" pitchFamily="18" charset="0"/>
              </a:rPr>
              <a:t>acompanhamento, “execução do PNE e o cumprimento de suas metas” e “</a:t>
            </a:r>
            <a:r>
              <a:rPr lang="pt-BR" dirty="0" smtClean="0">
                <a:latin typeface="Baskerville Old Face" panose="02020602080505020303" pitchFamily="18" charset="0"/>
              </a:rPr>
              <a:t>objeto de </a:t>
            </a:r>
            <a:r>
              <a:rPr lang="pt-BR" dirty="0">
                <a:latin typeface="Baskerville Old Face" panose="02020602080505020303" pitchFamily="18" charset="0"/>
              </a:rPr>
              <a:t>monitoramento contínuo e de avaliações periódicas” às seguintes instâncias: </a:t>
            </a:r>
            <a:r>
              <a:rPr lang="pt-BR" dirty="0" smtClean="0">
                <a:latin typeface="Baskerville Old Face" panose="02020602080505020303" pitchFamily="18" charset="0"/>
              </a:rPr>
              <a:t>o Ministério </a:t>
            </a:r>
            <a:r>
              <a:rPr lang="pt-BR" dirty="0">
                <a:latin typeface="Baskerville Old Face" panose="02020602080505020303" pitchFamily="18" charset="0"/>
              </a:rPr>
              <a:t>da Educação – MEC, a Comissão de Educação da Câmara dos Deputados</a:t>
            </a:r>
            <a:r>
              <a:rPr lang="pt-BR" dirty="0" smtClean="0">
                <a:latin typeface="Baskerville Old Face" panose="02020602080505020303" pitchFamily="18" charset="0"/>
              </a:rPr>
              <a:t>, a </a:t>
            </a:r>
            <a:r>
              <a:rPr lang="pt-BR" dirty="0">
                <a:latin typeface="Baskerville Old Face" panose="02020602080505020303" pitchFamily="18" charset="0"/>
              </a:rPr>
              <a:t>Comissão de Educação, Cultura e Esporte do Senado Federal, o Conselho Nacional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latin typeface="Baskerville Old Face" panose="02020602080505020303" pitchFamily="18" charset="0"/>
              </a:rPr>
              <a:t>de Educação – CNE e o Fórum Nacional de Educação.</a:t>
            </a:r>
          </a:p>
        </p:txBody>
      </p:sp>
      <p:sp>
        <p:nvSpPr>
          <p:cNvPr id="7" name="Retângulo 6"/>
          <p:cNvSpPr/>
          <p:nvPr/>
        </p:nvSpPr>
        <p:spPr>
          <a:xfrm>
            <a:off x="1352282" y="4887819"/>
            <a:ext cx="6801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Baskerville Old Face" panose="02020602080505020303" pitchFamily="18" charset="0"/>
              </a:rPr>
              <a:t>O</a:t>
            </a:r>
            <a:r>
              <a:rPr lang="pt-BR" sz="3200" dirty="0" smtClean="0">
                <a:latin typeface="Baskerville Old Face" panose="02020602080505020303" pitchFamily="18" charset="0"/>
              </a:rPr>
              <a:t>rganização </a:t>
            </a:r>
            <a:r>
              <a:rPr lang="pt-BR" sz="3200" dirty="0">
                <a:latin typeface="Baskerville Old Face" panose="02020602080505020303" pitchFamily="18" charset="0"/>
              </a:rPr>
              <a:t>da sociedade civil.</a:t>
            </a:r>
          </a:p>
        </p:txBody>
      </p:sp>
    </p:spTree>
    <p:extLst>
      <p:ext uri="{BB962C8B-B14F-4D97-AF65-F5344CB8AC3E}">
        <p14:creationId xmlns:p14="http://schemas.microsoft.com/office/powerpoint/2010/main" val="8867454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REFERÊNCIAS</a:t>
            </a:r>
            <a:endParaRPr lang="pt-BR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Brasil.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Nacional de Estudos e Pesquisas Educacionais Anísio Teixeira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Relatório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do 2º Ciclo de Monitoramento das Metas do Plano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Nacional de Educação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– 2018. – Brasília, DF : Inep, 2018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460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p. : il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da escola não pode!: o desafio da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exclusão escolar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1. ed.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Brasília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DF: UNICEF,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Campanha Nacional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pelo Direito à Educação, 2013.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39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9550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Inconformismo, Esperança e Educação</a:t>
            </a:r>
            <a:r>
              <a:rPr lang="pt-BR" dirty="0" smtClean="0">
                <a:solidFill>
                  <a:srgbClr val="0000FF"/>
                </a:solidFill>
              </a:rPr>
              <a:t>. </a:t>
            </a:r>
            <a:endParaRPr lang="pt-BR" dirty="0">
              <a:solidFill>
                <a:srgbClr val="0000FF"/>
              </a:solidFill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07/11/2018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Clélia Brandão Alvarenga Craveiro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pPr/>
              <a:t>4</a:t>
            </a:fld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023042" y="1892174"/>
            <a:ext cx="890860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>
                <a:latin typeface="Bahnschrift Light Condensed" panose="020B0502040204020203" pitchFamily="34" charset="0"/>
              </a:rPr>
              <a:t> Freire e Boaventura </a:t>
            </a:r>
            <a:r>
              <a:rPr lang="pt-BR" sz="2800" dirty="0">
                <a:latin typeface="Bahnschrift Light Condensed" panose="020B0502040204020203" pitchFamily="34" charset="0"/>
              </a:rPr>
              <a:t>Santos nos instiga ao inconformismo ante ao sofrimento humano </a:t>
            </a:r>
            <a:r>
              <a:rPr lang="pt-BR" sz="2800" dirty="0" smtClean="0">
                <a:latin typeface="Bahnschrift Light Condensed" panose="020B0502040204020203" pitchFamily="34" charset="0"/>
              </a:rPr>
              <a:t>provocado </a:t>
            </a:r>
            <a:r>
              <a:rPr lang="pt-BR" sz="2800" dirty="0">
                <a:latin typeface="Bahnschrift Light Condensed" panose="020B0502040204020203" pitchFamily="34" charset="0"/>
              </a:rPr>
              <a:t>pelos imperialismos (culturais e econômicos) que, no paradigma da </a:t>
            </a:r>
            <a:r>
              <a:rPr lang="pt-BR" sz="2800" dirty="0" smtClean="0">
                <a:latin typeface="Bahnschrift Light Condensed" panose="020B0502040204020203" pitchFamily="34" charset="0"/>
              </a:rPr>
              <a:t>modernidade</a:t>
            </a:r>
            <a:r>
              <a:rPr lang="pt-BR" sz="2800" dirty="0">
                <a:latin typeface="Bahnschrift Light Condensed" panose="020B0502040204020203" pitchFamily="34" charset="0"/>
              </a:rPr>
              <a:t>, excluíram, silenciaram e desperdiçaram experiências e conhecimentos de </a:t>
            </a:r>
            <a:r>
              <a:rPr lang="pt-BR" sz="2800" dirty="0" smtClean="0">
                <a:latin typeface="Bahnschrift Light Condensed" panose="020B0502040204020203" pitchFamily="34" charset="0"/>
              </a:rPr>
              <a:t>grande </a:t>
            </a:r>
            <a:r>
              <a:rPr lang="pt-BR" sz="2800" dirty="0">
                <a:latin typeface="Bahnschrift Light Condensed" panose="020B0502040204020203" pitchFamily="34" charset="0"/>
              </a:rPr>
              <a:t>parcela da humanidade, a obra de Freire é eivada de esperança e fé na capacidade </a:t>
            </a:r>
            <a:r>
              <a:rPr lang="pt-BR" sz="2800" dirty="0" smtClean="0">
                <a:latin typeface="Bahnschrift Light Condensed" panose="020B0502040204020203" pitchFamily="34" charset="0"/>
              </a:rPr>
              <a:t>humana </a:t>
            </a:r>
            <a:r>
              <a:rPr lang="pt-BR" sz="2800" dirty="0">
                <a:latin typeface="Bahnschrift Light Condensed" panose="020B0502040204020203" pitchFamily="34" charset="0"/>
              </a:rPr>
              <a:t>e na utopia de um mundo melhor. Inconformismo e esperança podem ser, então, </a:t>
            </a:r>
            <a:r>
              <a:rPr lang="pt-BR" sz="2800" dirty="0" smtClean="0">
                <a:latin typeface="Bahnschrift Light Condensed" panose="020B0502040204020203" pitchFamily="34" charset="0"/>
              </a:rPr>
              <a:t>ingredientes </a:t>
            </a:r>
            <a:r>
              <a:rPr lang="pt-BR" sz="2800" dirty="0">
                <a:latin typeface="Bahnschrift Light Condensed" panose="020B0502040204020203" pitchFamily="34" charset="0"/>
              </a:rPr>
              <a:t>básico para um projeto de educação popular na escola pública. </a:t>
            </a:r>
          </a:p>
        </p:txBody>
      </p:sp>
    </p:spTree>
    <p:extLst>
      <p:ext uri="{BB962C8B-B14F-4D97-AF65-F5344CB8AC3E}">
        <p14:creationId xmlns:p14="http://schemas.microsoft.com/office/powerpoint/2010/main" val="38659589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859710"/>
            <a:ext cx="10121721" cy="19221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0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M</a:t>
            </a:r>
            <a:r>
              <a:rPr lang="pt-BR" sz="40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UITO OBRIGADA </a:t>
            </a:r>
          </a:p>
          <a:p>
            <a:pPr marL="0" indent="0" algn="ctr">
              <a:buNone/>
            </a:pPr>
            <a:r>
              <a:rPr lang="pt-BR" sz="40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cleliabrandao1208@gmail.com</a:t>
            </a:r>
            <a:endParaRPr lang="pt-BR" sz="4000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40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7498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5</a:t>
            </a:fld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334978" y="434566"/>
            <a:ext cx="7585529" cy="5325273"/>
          </a:xfrm>
        </p:spPr>
        <p:txBody>
          <a:bodyPr>
            <a:noAutofit/>
          </a:bodyPr>
          <a:lstStyle/>
          <a:p>
            <a:pPr algn="ctr"/>
            <a:r>
              <a:rPr lang="pt-BR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JUSTIÇA SOCIAL  e JUSTIÇA COGNITIVA</a:t>
            </a:r>
            <a:br>
              <a:rPr lang="pt-BR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BR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DIREITO À EDUCAÇÃO</a:t>
            </a:r>
            <a:r>
              <a:rPr lang="pt-BR" sz="2800" dirty="0" smtClean="0">
                <a:latin typeface="Baskerville Old Face" panose="02020602080505020303" pitchFamily="18" charset="0"/>
              </a:rPr>
              <a:t/>
            </a:r>
            <a:br>
              <a:rPr lang="pt-BR" sz="2800" dirty="0" smtClean="0">
                <a:latin typeface="Baskerville Old Face" panose="02020602080505020303" pitchFamily="18" charset="0"/>
              </a:rPr>
            </a:br>
            <a:r>
              <a:rPr lang="pt-BR" sz="2800" dirty="0" smtClean="0">
                <a:latin typeface="Baskerville Old Face" panose="02020602080505020303" pitchFamily="18" charset="0"/>
              </a:rPr>
              <a:t/>
            </a:r>
            <a:br>
              <a:rPr lang="pt-BR" sz="2800" dirty="0" smtClean="0">
                <a:latin typeface="Baskerville Old Face" panose="02020602080505020303" pitchFamily="18" charset="0"/>
              </a:rPr>
            </a:br>
            <a:r>
              <a:rPr lang="pt-BR" sz="2800" dirty="0" smtClean="0">
                <a:latin typeface="Baskerville Old Face" panose="02020602080505020303" pitchFamily="18" charset="0"/>
              </a:rPr>
              <a:t>Ênfase nas metas </a:t>
            </a:r>
            <a:r>
              <a:rPr lang="pt-BR" sz="2800" dirty="0">
                <a:latin typeface="Baskerville Old Face" panose="02020602080505020303" pitchFamily="18" charset="0"/>
              </a:rPr>
              <a:t>do PNE 2014-2024 </a:t>
            </a:r>
            <a:r>
              <a:rPr lang="pt-BR" sz="2800" dirty="0" smtClean="0">
                <a:latin typeface="Baskerville Old Face" panose="02020602080505020303" pitchFamily="18" charset="0"/>
              </a:rPr>
              <a:t>que  </a:t>
            </a:r>
            <a:r>
              <a:rPr lang="pt-BR" sz="2800" dirty="0">
                <a:latin typeface="Baskerville Old Face" panose="02020602080505020303" pitchFamily="18" charset="0"/>
              </a:rPr>
              <a:t>tratam dos aspectos relacionados </a:t>
            </a:r>
            <a:r>
              <a:rPr lang="pt-BR" sz="2800" dirty="0" smtClean="0">
                <a:latin typeface="Baskerville Old Face" panose="02020602080505020303" pitchFamily="18" charset="0"/>
              </a:rPr>
              <a:t>à necessidade </a:t>
            </a:r>
            <a:r>
              <a:rPr lang="pt-BR" sz="2800" dirty="0">
                <a:latin typeface="Baskerville Old Face" panose="02020602080505020303" pitchFamily="18" charset="0"/>
              </a:rPr>
              <a:t>de universalização do ensino, especialmente o infantil, o médio, o destinado a jovens e adultos (EJA), o ensino médio em idade própria, da erradicação </a:t>
            </a:r>
            <a:r>
              <a:rPr lang="pt-BR" sz="2800" dirty="0" smtClean="0">
                <a:latin typeface="Baskerville Old Face" panose="02020602080505020303" pitchFamily="18" charset="0"/>
              </a:rPr>
              <a:t>do</a:t>
            </a:r>
            <a:r>
              <a:rPr lang="pt-BR" sz="2800" dirty="0">
                <a:latin typeface="Baskerville Old Face" panose="02020602080505020303" pitchFamily="18" charset="0"/>
              </a:rPr>
              <a:t/>
            </a:r>
            <a:br>
              <a:rPr lang="pt-BR" sz="2800" dirty="0">
                <a:latin typeface="Baskerville Old Face" panose="02020602080505020303" pitchFamily="18" charset="0"/>
              </a:rPr>
            </a:br>
            <a:r>
              <a:rPr lang="pt-BR" sz="2800" dirty="0">
                <a:latin typeface="Baskerville Old Face" panose="02020602080505020303" pitchFamily="18" charset="0"/>
              </a:rPr>
              <a:t>analfabetismo e da redução do analfabetismo </a:t>
            </a:r>
            <a:r>
              <a:rPr lang="pt-BR" sz="2800" dirty="0" smtClean="0">
                <a:latin typeface="Baskerville Old Face" panose="02020602080505020303" pitchFamily="18" charset="0"/>
              </a:rPr>
              <a:t>funcional.</a:t>
            </a:r>
            <a:br>
              <a:rPr lang="pt-BR" sz="2800" dirty="0" smtClean="0">
                <a:latin typeface="Baskerville Old Face" panose="02020602080505020303" pitchFamily="18" charset="0"/>
              </a:rPr>
            </a:br>
            <a:r>
              <a:rPr lang="pt-BR" sz="2800" dirty="0" smtClean="0">
                <a:latin typeface="Baskerville Old Face" panose="02020602080505020303" pitchFamily="18" charset="0"/>
              </a:rPr>
              <a:t/>
            </a:r>
            <a:br>
              <a:rPr lang="pt-BR" sz="2800" dirty="0" smtClean="0">
                <a:latin typeface="Baskerville Old Face" panose="02020602080505020303" pitchFamily="18" charset="0"/>
              </a:rPr>
            </a:br>
            <a:r>
              <a:rPr lang="pt-BR" sz="2800" dirty="0" smtClean="0">
                <a:latin typeface="Baskerville Old Face" panose="02020602080505020303" pitchFamily="18" charset="0"/>
              </a:rPr>
              <a:t>Perspectivas </a:t>
            </a:r>
            <a:r>
              <a:rPr lang="pt-BR" sz="2800" dirty="0">
                <a:latin typeface="Baskerville Old Face" panose="02020602080505020303" pitchFamily="18" charset="0"/>
              </a:rPr>
              <a:t>presentes </a:t>
            </a:r>
            <a:r>
              <a:rPr lang="pt-BR" sz="2800" dirty="0" smtClean="0">
                <a:latin typeface="Baskerville Old Face" panose="02020602080505020303" pitchFamily="18" charset="0"/>
              </a:rPr>
              <a:t>no plano </a:t>
            </a:r>
            <a:r>
              <a:rPr lang="pt-BR" sz="2800" dirty="0">
                <a:latin typeface="Baskerville Old Face" panose="02020602080505020303" pitchFamily="18" charset="0"/>
              </a:rPr>
              <a:t>anterior (PNE 2001-2010), lamentavelmente </a:t>
            </a:r>
            <a:r>
              <a:rPr lang="pt-BR" sz="2800" dirty="0" smtClean="0">
                <a:latin typeface="Baskerville Old Face" panose="02020602080505020303" pitchFamily="18" charset="0"/>
              </a:rPr>
              <a:t>frustradas. </a:t>
            </a:r>
            <a:endParaRPr lang="pt-BR" sz="28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534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micírculos 9"/>
          <p:cNvSpPr/>
          <p:nvPr/>
        </p:nvSpPr>
        <p:spPr>
          <a:xfrm rot="10976890">
            <a:off x="3210619" y="5592452"/>
            <a:ext cx="2190788" cy="1108278"/>
          </a:xfrm>
          <a:prstGeom prst="blockArc">
            <a:avLst>
              <a:gd name="adj1" fmla="val 9363929"/>
              <a:gd name="adj2" fmla="val 0"/>
              <a:gd name="adj3" fmla="val 25000"/>
            </a:avLst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2"/>
          </p:nvPr>
        </p:nvSpPr>
        <p:spPr>
          <a:xfrm>
            <a:off x="4926190" y="2578475"/>
            <a:ext cx="3781608" cy="3517200"/>
          </a:xfrm>
          <a:noFill/>
          <a:ln w="38100">
            <a:solidFill>
              <a:srgbClr val="FF33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pt-BR" sz="36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Desafios</a:t>
            </a:r>
            <a:endParaRPr lang="pt-BR" sz="3600" b="1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r>
              <a:rPr lang="pt-BR" sz="2400" b="1" i="1" dirty="0">
                <a:latin typeface="Baskerville Old Face" panose="02020602080505020303" pitchFamily="18" charset="0"/>
              </a:rPr>
              <a:t>RELATÓRIO </a:t>
            </a:r>
            <a:endParaRPr lang="pt-BR" sz="2400" b="1" i="1" dirty="0" smtClean="0">
              <a:latin typeface="Baskerville Old Face" panose="02020602080505020303" pitchFamily="18" charset="0"/>
            </a:endParaRPr>
          </a:p>
          <a:p>
            <a:endParaRPr lang="pt-BR" sz="2400" b="1" i="1" dirty="0" smtClean="0">
              <a:latin typeface="Baskerville Old Face" panose="02020602080505020303" pitchFamily="18" charset="0"/>
            </a:endParaRPr>
          </a:p>
          <a:p>
            <a:r>
              <a:rPr lang="pt-BR" sz="2400" b="1" i="1" dirty="0" smtClean="0">
                <a:latin typeface="Baskerville Old Face" panose="02020602080505020303" pitchFamily="18" charset="0"/>
              </a:rPr>
              <a:t>2º CICLO  DE MONITORAMENTO</a:t>
            </a:r>
          </a:p>
          <a:p>
            <a:r>
              <a:rPr lang="pt-BR" sz="2400" b="1" i="1" dirty="0">
                <a:latin typeface="Baskerville Old Face" panose="02020602080505020303" pitchFamily="18" charset="0"/>
              </a:rPr>
              <a:t/>
            </a:r>
            <a:br>
              <a:rPr lang="pt-BR" sz="2400" b="1" i="1" dirty="0">
                <a:latin typeface="Baskerville Old Face" panose="02020602080505020303" pitchFamily="18" charset="0"/>
              </a:rPr>
            </a:br>
            <a:r>
              <a:rPr lang="pt-BR" sz="2400" b="1" i="1" dirty="0">
                <a:latin typeface="Baskerville Old Face" panose="02020602080505020303" pitchFamily="18" charset="0"/>
              </a:rPr>
              <a:t>METAS DO PLANO NACIONAL DE</a:t>
            </a:r>
            <a:br>
              <a:rPr lang="pt-BR" sz="2400" b="1" i="1" dirty="0">
                <a:latin typeface="Baskerville Old Face" panose="02020602080505020303" pitchFamily="18" charset="0"/>
              </a:rPr>
            </a:br>
            <a:r>
              <a:rPr lang="pt-BR" sz="2400" b="1" i="1" dirty="0">
                <a:latin typeface="Baskerville Old Face" panose="02020602080505020303" pitchFamily="18" charset="0"/>
              </a:rPr>
              <a:t>EDUCAÇÃO – 2018</a:t>
            </a:r>
            <a:r>
              <a:rPr lang="pt-BR" sz="2600" b="1" i="1" dirty="0">
                <a:latin typeface="Baskerville Old Face" panose="02020602080505020303" pitchFamily="18" charset="0"/>
              </a:rPr>
              <a:t/>
            </a:r>
            <a:br>
              <a:rPr lang="pt-BR" sz="2600" b="1" i="1" dirty="0">
                <a:latin typeface="Baskerville Old Face" panose="02020602080505020303" pitchFamily="18" charset="0"/>
              </a:rPr>
            </a:br>
            <a:endParaRPr lang="pt-BR" sz="2600" b="1" i="1" dirty="0">
              <a:latin typeface="Baskerville Old Face" panose="02020602080505020303" pitchFamily="18" charset="0"/>
            </a:endParaRPr>
          </a:p>
          <a:p>
            <a:endParaRPr lang="pt-BR" sz="2600" b="1" i="1" dirty="0">
              <a:latin typeface="Baskerville Old Face" panose="02020602080505020303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9833" y="199550"/>
            <a:ext cx="8527000" cy="1303326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PLANO NACIONAL DE EDUCAÇÃO :</a:t>
            </a:r>
            <a:br>
              <a:rPr lang="pt-BR" sz="36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t-BR" sz="36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Avanços e </a:t>
            </a:r>
            <a:r>
              <a:rPr lang="pt-BR" sz="36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desafios</a:t>
            </a:r>
            <a:endParaRPr lang="pt-BR" sz="36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72973" y="2578474"/>
            <a:ext cx="3633039" cy="3723173"/>
          </a:xfrm>
          <a:ln w="38100">
            <a:solidFill>
              <a:srgbClr val="FF33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pt-BR" sz="4000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Avanços</a:t>
            </a:r>
          </a:p>
          <a:p>
            <a:r>
              <a:rPr lang="pt-BR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Ordenamento legal</a:t>
            </a:r>
          </a:p>
          <a:p>
            <a:r>
              <a:rPr lang="pt-BR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Constituição Federal 1988</a:t>
            </a:r>
          </a:p>
          <a:p>
            <a:r>
              <a:rPr lang="pt-BR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LDB 9394/1996</a:t>
            </a:r>
          </a:p>
          <a:p>
            <a:r>
              <a:rPr lang="pt-BR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ECA</a:t>
            </a:r>
          </a:p>
          <a:p>
            <a:r>
              <a:rPr lang="en-US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CNE </a:t>
            </a:r>
            <a:r>
              <a:rPr lang="en-US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– Diretrizes </a:t>
            </a:r>
            <a:endParaRPr lang="en-US" sz="2800" b="1" i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r>
              <a:rPr lang="en-US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Elaboração </a:t>
            </a:r>
            <a:r>
              <a:rPr lang="en-US" sz="2800" b="1" i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dos Planos.</a:t>
            </a:r>
            <a:endParaRPr lang="pt-BR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6</a:t>
            </a:fld>
            <a:endParaRPr lang="pt-BR" dirty="0"/>
          </a:p>
        </p:txBody>
      </p:sp>
      <p:sp>
        <p:nvSpPr>
          <p:cNvPr id="6" name="Semicírculos 5"/>
          <p:cNvSpPr/>
          <p:nvPr/>
        </p:nvSpPr>
        <p:spPr>
          <a:xfrm>
            <a:off x="2951430" y="1647730"/>
            <a:ext cx="2420027" cy="1933916"/>
          </a:xfrm>
          <a:prstGeom prst="blockArc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Semicírculos 6"/>
          <p:cNvSpPr/>
          <p:nvPr/>
        </p:nvSpPr>
        <p:spPr>
          <a:xfrm>
            <a:off x="2695484" y="1596205"/>
            <a:ext cx="2420027" cy="1933916"/>
          </a:xfrm>
          <a:prstGeom prst="blockArc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915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9854" y="656823"/>
            <a:ext cx="7365571" cy="406229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RELATÓRIO DO 2º CICLO</a:t>
            </a:r>
            <a:b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</a:br>
            <a: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DE MONITORAMENTO DAS</a:t>
            </a:r>
            <a:b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</a:br>
            <a: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METAS DO PLANO NACIONAL DE</a:t>
            </a:r>
            <a:b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</a:br>
            <a:r>
              <a:rPr lang="pt-BR" sz="36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EDUCAÇÃO – 2018</a:t>
            </a:r>
            <a:r>
              <a:rPr lang="pt-BR" dirty="0">
                <a:latin typeface="Baskerville Old Face" panose="02020602080505020303" pitchFamily="18" charset="0"/>
              </a:rPr>
              <a:t/>
            </a:r>
            <a:br>
              <a:rPr lang="pt-BR" dirty="0">
                <a:latin typeface="Baskerville Old Face" panose="02020602080505020303" pitchFamily="18" charset="0"/>
              </a:rPr>
            </a:br>
            <a:endParaRPr lang="pt-BR" dirty="0">
              <a:latin typeface="Baskerville Old Face" panose="02020602080505020303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6685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A Meta 1 (</a:t>
            </a:r>
            <a:r>
              <a:rPr lang="pt-BR" sz="3200" b="1" i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PNE) estabelece que até </a:t>
            </a:r>
            <a:r>
              <a:rPr lang="pt-BR" sz="3200" b="1" i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o ano de 2016, o Brasil alcance</a:t>
            </a:r>
            <a:endParaRPr lang="pt-BR" sz="5400" b="1" i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2124" y="1690688"/>
            <a:ext cx="10941676" cy="4351338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cobertura </a:t>
            </a:r>
            <a:r>
              <a:rPr lang="pt-BR" sz="2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plena da população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4 a 5 anos de idade em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pré-escola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100% de cobertura até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cobertura das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crianças de 0 a 3 anos de idade em creche deve alcançar a marca de, pelo menos, </a:t>
            </a:r>
            <a:r>
              <a:rPr lang="pt-BR" sz="2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 até o </a:t>
            </a:r>
            <a:r>
              <a:rPr lang="pt-BR" sz="20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fim da </a:t>
            </a:r>
            <a:r>
              <a:rPr lang="pt-BR" sz="20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vigência do Plano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(2024).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Indicador 1A: Percentual da população de 4 a 5 anos que frequenta </a:t>
            </a:r>
            <a:r>
              <a:rPr lang="pt-B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 escola/creche.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Indicador 1B: Percentual da população de 0 a 3 anos que frequenta a escola/creche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519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200" b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Percentual </a:t>
            </a:r>
            <a:r>
              <a:rPr lang="pt-BR" sz="3200" b="1" dirty="0">
                <a:solidFill>
                  <a:srgbClr val="0000FF"/>
                </a:solidFill>
                <a:latin typeface="Baskerville Old Face" panose="02020602080505020303" pitchFamily="18" charset="0"/>
              </a:rPr>
              <a:t>da população de 0 a 3 anos que frequenta a escola/creche </a:t>
            </a:r>
            <a:br>
              <a:rPr lang="pt-BR" sz="3200" b="1" dirty="0">
                <a:solidFill>
                  <a:srgbClr val="0000FF"/>
                </a:solidFill>
                <a:latin typeface="Baskerville Old Face" panose="02020602080505020303" pitchFamily="18" charset="0"/>
              </a:rPr>
            </a:br>
            <a:endParaRPr lang="pt-BR" sz="3200" b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60608" y="1690688"/>
            <a:ext cx="10993192" cy="44862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2004 a 2016 (aumento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 aproximadamente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15 pontos percentuais – p.p.), bem como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estimativa do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número de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crianças 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0 a 3 anos atendidas em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creche/escola. </a:t>
            </a:r>
          </a:p>
          <a:p>
            <a:pPr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atingiu-se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cobertura de 32% das crianças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que representa 3,4 milhões de crianças atendidas. </a:t>
            </a: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se alcançar a Meta 1 do PNE, 1,9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milhões de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crianças de 0 a 3 anos precisam ser incluídas em creche no Brasil até 2024 (considerando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população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existente na coorte de 2016), quando então o País teria metade das crianças de 0 a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 anos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atendidas por creches 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dirty="0" smtClean="0"/>
              <a:t>07/11/2018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Profa. Clélia Brandão Alvarenga Craveiro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F688F-F597-4D5B-9BA9-D97D7F8CC086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36642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</TotalTime>
  <Words>3393</Words>
  <Application>Microsoft Office PowerPoint</Application>
  <PresentationFormat>Personalizar</PresentationFormat>
  <Paragraphs>337</Paragraphs>
  <Slides>40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40</vt:i4>
      </vt:variant>
    </vt:vector>
  </HeadingPairs>
  <TitlesOfParts>
    <vt:vector size="41" baseType="lpstr">
      <vt:lpstr>Tema do Office</vt:lpstr>
      <vt:lpstr>Apresentação do PowerPoint</vt:lpstr>
      <vt:lpstr>O Plano anterior (Lei n. 10.172/01), que deveria expirar em janeiro deste ano (2011), fundamenta-se na Constituição de 1988, que diz, no artigo 214, que “a lei estabelecerá o plano nacional de educação”. </vt:lpstr>
      <vt:lpstr> A elaboração de um novo Plano, a vigorar a partir de 2011, preservadas aquelas virtudes, incidirá no mesmo equívoco se não contar com financiamento adequado e com a instalação do regime de colaboração. Jamil Cury. </vt:lpstr>
      <vt:lpstr>Inconformismo, Esperança e Educação. </vt:lpstr>
      <vt:lpstr>JUSTIÇA SOCIAL  e JUSTIÇA COGNITIVA DIREITO À EDUCAÇÃO  Ênfase nas metas do PNE 2014-2024 que  tratam dos aspectos relacionados à necessidade de universalização do ensino, especialmente o infantil, o médio, o destinado a jovens e adultos (EJA), o ensino médio em idade própria, da erradicação do analfabetismo e da redução do analfabetismo funcional.  Perspectivas presentes no plano anterior (PNE 2001-2010), lamentavelmente frustradas. </vt:lpstr>
      <vt:lpstr>PLANO NACIONAL DE EDUCAÇÃO : Avanços e desafios</vt:lpstr>
      <vt:lpstr>RELATÓRIO DO 2º CICLO DE MONITORAMENTO DAS METAS DO PLANO NACIONAL DE EDUCAÇÃO – 2018 </vt:lpstr>
      <vt:lpstr>A Meta 1 (PNE) estabelece que até o ano de 2016, o Brasil alcance</vt:lpstr>
      <vt:lpstr>Percentual da população de 0 a 3 anos que frequenta a escola/creche  </vt:lpstr>
      <vt:lpstr>Percentual da população de 4 a 5 anos que frequenta a escola/creche.</vt:lpstr>
      <vt:lpstr>Apresentação do PowerPoint</vt:lpstr>
      <vt:lpstr>A Meta 2  PNE) - UNIVERSALIZAÇÃO do acesso ao ensino fundamental de 9 anos </vt:lpstr>
      <vt:lpstr>Apresentação do PowerPoint</vt:lpstr>
      <vt:lpstr>População de 16 anos com pelo menos o Ensino Fundamental concluído</vt:lpstr>
      <vt:lpstr>Apresentação do PowerPoint</vt:lpstr>
      <vt:lpstr>Apresentação do PowerPoint</vt:lpstr>
      <vt:lpstr>A Meta 3 PNE a universalização do atendimento escolar à população de 15 a 17 anos.</vt:lpstr>
      <vt:lpstr>Apresentação do PowerPoint</vt:lpstr>
      <vt:lpstr> Meta 3 - integrar a adequação idade-ano escolar estabelecendo que, pelo menos, 85% dos adolescentes dessa faixa etária estejam matriculados no ensino médio.</vt:lpstr>
      <vt:lpstr>Apresentação do PowerPoint</vt:lpstr>
      <vt:lpstr>Apresentação do PowerPoint</vt:lpstr>
      <vt:lpstr> Meta 4 PNE , universalização do acesso à educação básica e ao atendimento educacional especializado  </vt:lpstr>
      <vt:lpstr> PRINCIPAIS CONCLUSÕES </vt:lpstr>
      <vt:lpstr>Apresentação do PowerPoint</vt:lpstr>
      <vt:lpstr>A Meta 5 PNE garantir que os alunos estejam alfabetizados até o final do 3º ano do ensino fundamental. </vt:lpstr>
      <vt:lpstr> PRINCIPAIS CONCLUSÕES </vt:lpstr>
      <vt:lpstr>Apresentação do PowerPoint</vt:lpstr>
      <vt:lpstr>A Meta 6 PNE ampliar a oferta da Educação em Tempo Integral (ETI), </vt:lpstr>
      <vt:lpstr>Apresentação do PowerPoint</vt:lpstr>
      <vt:lpstr>Apresentação do PowerPoint</vt:lpstr>
      <vt:lpstr>LEI Nº 13.005, DE 25 DE JUNHO DE 2014.  Aprova o Plano Nacional de Educação - PNE e dá outras providência</vt:lpstr>
      <vt:lpstr>Apresentação do PowerPoint</vt:lpstr>
      <vt:lpstr>   FINANCIAMENTO DA EDUCAÇÃO </vt:lpstr>
      <vt:lpstr>PNE e os desafios para sua implementação com real valorização dos professores</vt:lpstr>
      <vt:lpstr> AVALIAÇÃO INSTITUCIONAL </vt:lpstr>
      <vt:lpstr>REGIME DE COLABORAÇÃO</vt:lpstr>
      <vt:lpstr>GESTÃO DEMOCRÁTICA</vt:lpstr>
      <vt:lpstr>Acompanhamento</vt:lpstr>
      <vt:lpstr>REFERÊNCIAS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Clelia</dc:creator>
  <cp:lastModifiedBy>Victor Hugo Paulista Arantes</cp:lastModifiedBy>
  <cp:revision>76</cp:revision>
  <cp:lastPrinted>2018-11-07T10:30:06Z</cp:lastPrinted>
  <dcterms:created xsi:type="dcterms:W3CDTF">2018-11-04T22:18:18Z</dcterms:created>
  <dcterms:modified xsi:type="dcterms:W3CDTF">2018-11-07T13:27:14Z</dcterms:modified>
</cp:coreProperties>
</file>